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73" r:id="rId4"/>
    <p:sldId id="270" r:id="rId5"/>
    <p:sldId id="261" r:id="rId6"/>
    <p:sldId id="272" r:id="rId7"/>
    <p:sldId id="265" r:id="rId8"/>
    <p:sldId id="259" r:id="rId9"/>
    <p:sldId id="262" r:id="rId10"/>
    <p:sldId id="275" r:id="rId11"/>
    <p:sldId id="260" r:id="rId12"/>
    <p:sldId id="271" r:id="rId13"/>
    <p:sldId id="274" r:id="rId14"/>
    <p:sldId id="268" r:id="rId15"/>
    <p:sldId id="258" r:id="rId16"/>
    <p:sldId id="269" r:id="rId17"/>
    <p:sldId id="277" r:id="rId18"/>
    <p:sldId id="278" r:id="rId19"/>
    <p:sldId id="280" r:id="rId20"/>
    <p:sldId id="281" r:id="rId21"/>
    <p:sldId id="283" r:id="rId22"/>
    <p:sldId id="284" r:id="rId23"/>
    <p:sldId id="285" r:id="rId24"/>
    <p:sldId id="286" r:id="rId25"/>
    <p:sldId id="287" r:id="rId26"/>
    <p:sldId id="27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100" d="100"/>
          <a:sy n="100" d="100"/>
        </p:scale>
        <p:origin x="108" y="3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C46B343-CE1B-4C12-8B28-9E744F9E1E06}" type="datetimeFigureOut">
              <a:rPr lang="en-US" smtClean="0"/>
              <a:t>3/25/2020</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8E7F19FA-C79E-4B27-8712-E15C81D29CF1}"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02429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46B343-CE1B-4C12-8B28-9E744F9E1E06}"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F19FA-C79E-4B27-8712-E15C81D29CF1}"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32970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46B343-CE1B-4C12-8B28-9E744F9E1E06}"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F19FA-C79E-4B27-8712-E15C81D29CF1}"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97738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46B343-CE1B-4C12-8B28-9E744F9E1E06}"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F19FA-C79E-4B27-8712-E15C81D29CF1}"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099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46B343-CE1B-4C12-8B28-9E744F9E1E06}" type="datetimeFigureOut">
              <a:rPr lang="en-US" smtClean="0"/>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F19FA-C79E-4B27-8712-E15C81D29CF1}"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4351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46B343-CE1B-4C12-8B28-9E744F9E1E06}"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F19FA-C79E-4B27-8712-E15C81D29CF1}"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5102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46B343-CE1B-4C12-8B28-9E744F9E1E06}" type="datetimeFigureOut">
              <a:rPr lang="en-US" smtClean="0"/>
              <a:t>3/25/2020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F19FA-C79E-4B27-8712-E15C81D29CF1}"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49580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46B343-CE1B-4C12-8B28-9E744F9E1E06}" type="datetimeFigureOut">
              <a:rPr lang="en-US" smtClean="0"/>
              <a:t>3/25/2020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F19FA-C79E-4B27-8712-E15C81D29CF1}"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1051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46B343-CE1B-4C12-8B28-9E744F9E1E06}" type="datetimeFigureOut">
              <a:rPr lang="en-US" smtClean="0"/>
              <a:t>3/25/2020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F19FA-C79E-4B27-8712-E15C81D29CF1}" type="slidenum">
              <a:rPr lang="en-US" smtClean="0"/>
              <a:t>‹#›</a:t>
            </a:fld>
            <a:endParaRPr lang="en-US"/>
          </a:p>
        </p:txBody>
      </p:sp>
    </p:spTree>
    <p:extLst>
      <p:ext uri="{BB962C8B-B14F-4D97-AF65-F5344CB8AC3E}">
        <p14:creationId xmlns:p14="http://schemas.microsoft.com/office/powerpoint/2010/main" val="2625561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46B343-CE1B-4C12-8B28-9E744F9E1E06}" type="datetimeFigureOut">
              <a:rPr lang="en-US" smtClean="0"/>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F19FA-C79E-4B27-8712-E15C81D29CF1}"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45366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C46B343-CE1B-4C12-8B28-9E744F9E1E06}" type="datetimeFigureOut">
              <a:rPr lang="en-US" smtClean="0"/>
              <a:t>3/25/2020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8E7F19FA-C79E-4B27-8712-E15C81D29CF1}"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3326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C46B343-CE1B-4C12-8B28-9E744F9E1E06}" type="datetimeFigureOut">
              <a:rPr lang="en-US" smtClean="0"/>
              <a:t>3/25/2020</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8E7F19FA-C79E-4B27-8712-E15C81D29CF1}"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317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cynthia.pring-ham@alaska.gov" TargetMode="External"/><Relationship Id="rId2" Type="http://schemas.openxmlformats.org/officeDocument/2006/relationships/hyperlink" Target="http://dnr.alaska.gov/mlw/aquatic/"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coast.noaa.gov/czm/enhancement/" TargetMode="External"/><Relationship Id="rId2" Type="http://schemas.openxmlformats.org/officeDocument/2006/relationships/hyperlink" Target="https://coast.noaa.gov/czm/consistency/" TargetMode="External"/><Relationship Id="rId1" Type="http://schemas.openxmlformats.org/officeDocument/2006/relationships/slideLayout" Target="../slideLayouts/slideLayout2.xml"/><Relationship Id="rId4" Type="http://schemas.openxmlformats.org/officeDocument/2006/relationships/hyperlink" Target="https://coast.noaa.gov/czm/pollutioncontro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oast.noaa.gov/czm/evaluations/"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dnr.alaska.gov/mlw/aquatic/pdf/ProgramFlowChart_Legal-2.pdf" TargetMode="External"/><Relationship Id="rId13" Type="http://schemas.openxmlformats.org/officeDocument/2006/relationships/hyperlink" Target="https://coast.noaa.gov/czm/act/" TargetMode="External"/><Relationship Id="rId3" Type="http://schemas.openxmlformats.org/officeDocument/2006/relationships/hyperlink" Target="http://dnr.alaska.gov/mlw/factsht/land_fs/aquafarm.pdf" TargetMode="External"/><Relationship Id="rId7" Type="http://schemas.openxmlformats.org/officeDocument/2006/relationships/hyperlink" Target="http://dnr.alaska.gov/mlw/permit_lease/" TargetMode="External"/><Relationship Id="rId12" Type="http://schemas.openxmlformats.org/officeDocument/2006/relationships/hyperlink" Target="https://coastalsmartgrowth.noaa.gov/" TargetMode="External"/><Relationship Id="rId2" Type="http://schemas.openxmlformats.org/officeDocument/2006/relationships/hyperlink" Target="http://dnr.alaska.gov/mlw/aquatic/pdf/ApplicationProcess.pdf" TargetMode="External"/><Relationship Id="rId1" Type="http://schemas.openxmlformats.org/officeDocument/2006/relationships/slideLayout" Target="../slideLayouts/slideLayout2.xml"/><Relationship Id="rId6" Type="http://schemas.openxmlformats.org/officeDocument/2006/relationships/hyperlink" Target="http://dnr.alaska.gov/mlw/planning/mgtplans/nushagak_mulchatna/pdf/Appendix_A.pdf" TargetMode="External"/><Relationship Id="rId11" Type="http://schemas.openxmlformats.org/officeDocument/2006/relationships/hyperlink" Target="https://coast.noaa.gov/data/czm/media/czm-fact-sheet.pdf" TargetMode="External"/><Relationship Id="rId5" Type="http://schemas.openxmlformats.org/officeDocument/2006/relationships/hyperlink" Target="http://dnr.alaska.gov/mlw/factsht/land_fs/shorefish_fs.pdf" TargetMode="External"/><Relationship Id="rId10" Type="http://schemas.openxmlformats.org/officeDocument/2006/relationships/hyperlink" Target="https://www.wslca.org/uploads/1/2/0/9/120909261/submerged_alaska_dnr_submerged_lands_management_july_2018.pdf" TargetMode="External"/><Relationship Id="rId4" Type="http://schemas.openxmlformats.org/officeDocument/2006/relationships/hyperlink" Target="http://dnr.alaska.gov/mlw/factsht/land_fs/gen_allow_use.pdf" TargetMode="External"/><Relationship Id="rId9" Type="http://schemas.openxmlformats.org/officeDocument/2006/relationships/hyperlink" Target="http://dnr.alaska.gov/mlw/aquatic/pdf/Aquatic-Farming-Application-Form-and-Instructions.pdf"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dnr.alaska.gov/mlw/permit_lease/"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C49F2-5643-43E4-9E46-2CC616205D45}"/>
              </a:ext>
            </a:extLst>
          </p:cNvPr>
          <p:cNvSpPr>
            <a:spLocks noGrp="1"/>
          </p:cNvSpPr>
          <p:nvPr>
            <p:ph type="ctrTitle"/>
          </p:nvPr>
        </p:nvSpPr>
        <p:spPr/>
        <p:txBody>
          <a:bodyPr/>
          <a:lstStyle/>
          <a:p>
            <a:r>
              <a:rPr lang="en-US" dirty="0"/>
              <a:t>Alaska Tideland Leases and Permits</a:t>
            </a:r>
          </a:p>
        </p:txBody>
      </p:sp>
      <p:sp>
        <p:nvSpPr>
          <p:cNvPr id="3" name="Subtitle 2">
            <a:extLst>
              <a:ext uri="{FF2B5EF4-FFF2-40B4-BE49-F238E27FC236}">
                <a16:creationId xmlns:a16="http://schemas.microsoft.com/office/drawing/2014/main" id="{786D0755-474F-45AD-9AB8-3C89F34DE125}"/>
              </a:ext>
            </a:extLst>
          </p:cNvPr>
          <p:cNvSpPr>
            <a:spLocks noGrp="1"/>
          </p:cNvSpPr>
          <p:nvPr>
            <p:ph type="subTitle" idx="1"/>
          </p:nvPr>
        </p:nvSpPr>
        <p:spPr/>
        <p:txBody>
          <a:bodyPr/>
          <a:lstStyle/>
          <a:p>
            <a:r>
              <a:rPr lang="en-US" dirty="0"/>
              <a:t>Croix Fylpaa 							04/01/2020 </a:t>
            </a:r>
          </a:p>
          <a:p>
            <a:r>
              <a:rPr lang="en-US" dirty="0"/>
              <a:t>Environmental Management and permitting 			</a:t>
            </a:r>
            <a:r>
              <a:rPr lang="en-US" dirty="0" err="1"/>
              <a:t>enve</a:t>
            </a:r>
            <a:r>
              <a:rPr lang="en-US" dirty="0"/>
              <a:t> 644</a:t>
            </a:r>
          </a:p>
        </p:txBody>
      </p:sp>
    </p:spTree>
    <p:extLst>
      <p:ext uri="{BB962C8B-B14F-4D97-AF65-F5344CB8AC3E}">
        <p14:creationId xmlns:p14="http://schemas.microsoft.com/office/powerpoint/2010/main" val="4039253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3EF2C-F67D-45F7-8EC4-14E3E1ADFDD1}"/>
              </a:ext>
            </a:extLst>
          </p:cNvPr>
          <p:cNvSpPr>
            <a:spLocks noGrp="1"/>
          </p:cNvSpPr>
          <p:nvPr>
            <p:ph type="title"/>
          </p:nvPr>
        </p:nvSpPr>
        <p:spPr/>
        <p:txBody>
          <a:bodyPr/>
          <a:lstStyle/>
          <a:p>
            <a:r>
              <a:rPr lang="en-US" dirty="0"/>
              <a:t>Aquatic farm application</a:t>
            </a:r>
          </a:p>
        </p:txBody>
      </p:sp>
      <p:sp>
        <p:nvSpPr>
          <p:cNvPr id="3" name="Content Placeholder 2">
            <a:extLst>
              <a:ext uri="{FF2B5EF4-FFF2-40B4-BE49-F238E27FC236}">
                <a16:creationId xmlns:a16="http://schemas.microsoft.com/office/drawing/2014/main" id="{BADBFE16-08F3-4817-9A37-72E75BFFC875}"/>
              </a:ext>
            </a:extLst>
          </p:cNvPr>
          <p:cNvSpPr>
            <a:spLocks noGrp="1"/>
          </p:cNvSpPr>
          <p:nvPr>
            <p:ph idx="1"/>
          </p:nvPr>
        </p:nvSpPr>
        <p:spPr/>
        <p:txBody>
          <a:bodyPr>
            <a:normAutofit fontScale="77500" lnSpcReduction="20000"/>
          </a:bodyPr>
          <a:lstStyle/>
          <a:p>
            <a:r>
              <a:rPr lang="en-US" dirty="0"/>
              <a:t>Application located on DNR Aquatic Farming website  : </a:t>
            </a:r>
            <a:r>
              <a:rPr lang="en-US" dirty="0">
                <a:hlinkClick r:id="rId2"/>
              </a:rPr>
              <a:t>http://dnr.alaska.gov/mlw/aquatic/</a:t>
            </a:r>
            <a:endParaRPr lang="en-US" dirty="0"/>
          </a:p>
          <a:p>
            <a:pPr fontAlgn="base"/>
            <a:r>
              <a:rPr lang="en-US" b="1" dirty="0"/>
              <a:t>Cynthia </a:t>
            </a:r>
            <a:r>
              <a:rPr lang="en-US" b="1" dirty="0" err="1"/>
              <a:t>Pring</a:t>
            </a:r>
            <a:r>
              <a:rPr lang="en-US" b="1" dirty="0"/>
              <a:t>-Ham, Aquatic Farming Coordinator</a:t>
            </a:r>
          </a:p>
          <a:p>
            <a:pPr fontAlgn="base"/>
            <a:r>
              <a:rPr lang="en-US" dirty="0"/>
              <a:t>(907) 465-6150</a:t>
            </a:r>
            <a:br>
              <a:rPr lang="en-US" dirty="0"/>
            </a:br>
            <a:r>
              <a:rPr lang="en-US" u="sng" dirty="0">
                <a:hlinkClick r:id="rId3"/>
              </a:rPr>
              <a:t>cynthia.pring-ham@alaska.gov</a:t>
            </a:r>
            <a:endParaRPr lang="en-US" dirty="0"/>
          </a:p>
          <a:p>
            <a:r>
              <a:rPr lang="en-US" dirty="0"/>
              <a:t>Application period is January 1 – April 31 Permitting Process takes approximately 12 Months</a:t>
            </a:r>
          </a:p>
          <a:p>
            <a:r>
              <a:rPr lang="en-US" dirty="0"/>
              <a:t>Application fee: $100, Survey fee: $2,000 intertidal survey, 5,000 for subtidal survey</a:t>
            </a:r>
          </a:p>
          <a:p>
            <a:r>
              <a:rPr lang="en-US" dirty="0"/>
              <a:t>Requires Detailed Project description, General Location map on USGS topo map, </a:t>
            </a:r>
          </a:p>
          <a:p>
            <a:r>
              <a:rPr lang="en-US" dirty="0"/>
              <a:t>Detailed Map on NOAA Nautical Chart, Site Plan Map, Cross-Section Diagram of all facilities, equipment, gear and anchoring systems, </a:t>
            </a:r>
          </a:p>
          <a:p>
            <a:r>
              <a:rPr lang="en-US" dirty="0"/>
              <a:t>Ownership deed for any upland facility use not on state lands</a:t>
            </a:r>
          </a:p>
        </p:txBody>
      </p:sp>
      <p:pic>
        <p:nvPicPr>
          <p:cNvPr id="4" name="Picture 3">
            <a:extLst>
              <a:ext uri="{FF2B5EF4-FFF2-40B4-BE49-F238E27FC236}">
                <a16:creationId xmlns:a16="http://schemas.microsoft.com/office/drawing/2014/main" id="{D275514B-430F-4C95-81CE-6CD0542773B4}"/>
              </a:ext>
            </a:extLst>
          </p:cNvPr>
          <p:cNvPicPr>
            <a:picLocks noChangeAspect="1"/>
          </p:cNvPicPr>
          <p:nvPr/>
        </p:nvPicPr>
        <p:blipFill>
          <a:blip r:embed="rId4"/>
          <a:stretch>
            <a:fillRect/>
          </a:stretch>
        </p:blipFill>
        <p:spPr>
          <a:xfrm>
            <a:off x="9573608" y="1714499"/>
            <a:ext cx="1834859" cy="2695575"/>
          </a:xfrm>
          <a:prstGeom prst="rect">
            <a:avLst/>
          </a:prstGeom>
        </p:spPr>
      </p:pic>
    </p:spTree>
    <p:extLst>
      <p:ext uri="{BB962C8B-B14F-4D97-AF65-F5344CB8AC3E}">
        <p14:creationId xmlns:p14="http://schemas.microsoft.com/office/powerpoint/2010/main" val="117971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88096-6853-4397-B375-DFD346FD11BE}"/>
              </a:ext>
            </a:extLst>
          </p:cNvPr>
          <p:cNvSpPr>
            <a:spLocks noGrp="1"/>
          </p:cNvSpPr>
          <p:nvPr>
            <p:ph type="title"/>
          </p:nvPr>
        </p:nvSpPr>
        <p:spPr/>
        <p:txBody>
          <a:bodyPr/>
          <a:lstStyle/>
          <a:p>
            <a:r>
              <a:rPr lang="en-US" dirty="0"/>
              <a:t>Application Process</a:t>
            </a:r>
          </a:p>
        </p:txBody>
      </p:sp>
      <p:sp>
        <p:nvSpPr>
          <p:cNvPr id="3" name="Content Placeholder 2">
            <a:extLst>
              <a:ext uri="{FF2B5EF4-FFF2-40B4-BE49-F238E27FC236}">
                <a16:creationId xmlns:a16="http://schemas.microsoft.com/office/drawing/2014/main" id="{CFE78F23-062A-4682-A46A-8059E3DEC487}"/>
              </a:ext>
            </a:extLst>
          </p:cNvPr>
          <p:cNvSpPr>
            <a:spLocks noGrp="1"/>
          </p:cNvSpPr>
          <p:nvPr>
            <p:ph idx="1"/>
          </p:nvPr>
        </p:nvSpPr>
        <p:spPr/>
        <p:txBody>
          <a:bodyPr/>
          <a:lstStyle/>
          <a:p>
            <a:r>
              <a:rPr lang="en-US" dirty="0"/>
              <a:t>This schedule will be used as basis for annual rent in leasing tide, submerged, and shore land suitable for aquatic </a:t>
            </a:r>
            <a:r>
              <a:rPr lang="en-US" dirty="0" err="1"/>
              <a:t>farmsites</a:t>
            </a:r>
            <a:r>
              <a:rPr lang="en-US" dirty="0"/>
              <a:t> under AS 38.05.083. The annual lease fees for aquatic </a:t>
            </a:r>
            <a:r>
              <a:rPr lang="en-US" dirty="0" err="1"/>
              <a:t>farmsites</a:t>
            </a:r>
            <a:r>
              <a:rPr lang="en-US" dirty="0"/>
              <a:t> are: </a:t>
            </a:r>
          </a:p>
          <a:p>
            <a:r>
              <a:rPr lang="en-US" dirty="0"/>
              <a:t>Tide and/or submerged land for an aquatic farm site: - $450 per acre for the first acre of portion thereof, and - $125 per acre for each additional acre or portion thereof;</a:t>
            </a:r>
          </a:p>
          <a:p>
            <a:r>
              <a:rPr lang="en-US" dirty="0"/>
              <a:t> Associated housing facilities for the aquatic farm site: • $875 for the first acre of tide or submerged land or portion thereof, and • $125 per acre for each additional acre or portion thereof;</a:t>
            </a:r>
          </a:p>
        </p:txBody>
      </p:sp>
    </p:spTree>
    <p:extLst>
      <p:ext uri="{BB962C8B-B14F-4D97-AF65-F5344CB8AC3E}">
        <p14:creationId xmlns:p14="http://schemas.microsoft.com/office/powerpoint/2010/main" val="57368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9204B-C7A4-453F-A564-2543DDA56001}"/>
              </a:ext>
            </a:extLst>
          </p:cNvPr>
          <p:cNvSpPr>
            <a:spLocks noGrp="1"/>
          </p:cNvSpPr>
          <p:nvPr>
            <p:ph type="title"/>
          </p:nvPr>
        </p:nvSpPr>
        <p:spPr/>
        <p:txBody>
          <a:bodyPr>
            <a:normAutofit fontScale="90000"/>
          </a:bodyPr>
          <a:lstStyle/>
          <a:p>
            <a:pPr algn="ctr"/>
            <a:r>
              <a:rPr lang="en-US" dirty="0"/>
              <a:t>The following is a general time-table for processing a Tideland lease:</a:t>
            </a:r>
            <a:br>
              <a:rPr lang="en-US" dirty="0"/>
            </a:br>
            <a:endParaRPr lang="en-US" dirty="0"/>
          </a:p>
        </p:txBody>
      </p:sp>
      <p:sp>
        <p:nvSpPr>
          <p:cNvPr id="3" name="Content Placeholder 2">
            <a:extLst>
              <a:ext uri="{FF2B5EF4-FFF2-40B4-BE49-F238E27FC236}">
                <a16:creationId xmlns:a16="http://schemas.microsoft.com/office/drawing/2014/main" id="{CFD810A7-E781-43F0-B706-55426AB7E3A7}"/>
              </a:ext>
            </a:extLst>
          </p:cNvPr>
          <p:cNvSpPr>
            <a:spLocks noGrp="1"/>
          </p:cNvSpPr>
          <p:nvPr>
            <p:ph idx="1"/>
          </p:nvPr>
        </p:nvSpPr>
        <p:spPr/>
        <p:txBody>
          <a:bodyPr>
            <a:normAutofit fontScale="70000" lnSpcReduction="20000"/>
          </a:bodyPr>
          <a:lstStyle/>
          <a:p>
            <a:r>
              <a:rPr lang="en-US" dirty="0"/>
              <a:t>1. Application received, serialized and photo-copied. </a:t>
            </a:r>
          </a:p>
          <a:p>
            <a:r>
              <a:rPr lang="en-US" dirty="0"/>
              <a:t>2. In-house and agency review ................................................ *30 days</a:t>
            </a:r>
          </a:p>
          <a:p>
            <a:r>
              <a:rPr lang="en-US" dirty="0"/>
              <a:t> 3. Preliminary decision................................................................30 days</a:t>
            </a:r>
          </a:p>
          <a:p>
            <a:r>
              <a:rPr lang="en-US" dirty="0"/>
              <a:t> 4. .945 notice letters (A.S. 38.05.945(c) ...................................30 days</a:t>
            </a:r>
          </a:p>
          <a:p>
            <a:r>
              <a:rPr lang="en-US" dirty="0"/>
              <a:t> 5. .945 public notice (newspaper ad)(AS 38.05.945(b))........ 30 days </a:t>
            </a:r>
          </a:p>
          <a:p>
            <a:r>
              <a:rPr lang="en-US" dirty="0"/>
              <a:t>6. Survey and appraisal (11AAC 58.400 - .410)..................... 60 days </a:t>
            </a:r>
          </a:p>
          <a:p>
            <a:r>
              <a:rPr lang="en-US" dirty="0"/>
              <a:t>7. Final decision............................................................................ 10 days</a:t>
            </a:r>
          </a:p>
          <a:p>
            <a:r>
              <a:rPr lang="en-US" dirty="0"/>
              <a:t> 8. .945 notice letters (if competitive offerings).......................30 days </a:t>
            </a:r>
          </a:p>
          <a:p>
            <a:r>
              <a:rPr lang="en-US" dirty="0"/>
              <a:t>9. .945 public notice (if competitive)........................................ 30 days </a:t>
            </a:r>
          </a:p>
          <a:p>
            <a:r>
              <a:rPr lang="en-US" dirty="0"/>
              <a:t>10. Lease offering........................................................................... 10 days</a:t>
            </a:r>
          </a:p>
        </p:txBody>
      </p:sp>
      <p:pic>
        <p:nvPicPr>
          <p:cNvPr id="4" name="Picture 3">
            <a:extLst>
              <a:ext uri="{FF2B5EF4-FFF2-40B4-BE49-F238E27FC236}">
                <a16:creationId xmlns:a16="http://schemas.microsoft.com/office/drawing/2014/main" id="{4F0128C2-0D0E-471D-92D5-B0D2EA1849C6}"/>
              </a:ext>
            </a:extLst>
          </p:cNvPr>
          <p:cNvPicPr>
            <a:picLocks noChangeAspect="1"/>
          </p:cNvPicPr>
          <p:nvPr/>
        </p:nvPicPr>
        <p:blipFill>
          <a:blip r:embed="rId2"/>
          <a:stretch>
            <a:fillRect/>
          </a:stretch>
        </p:blipFill>
        <p:spPr>
          <a:xfrm>
            <a:off x="6791325" y="2085503"/>
            <a:ext cx="4495800" cy="3380842"/>
          </a:xfrm>
          <a:prstGeom prst="rect">
            <a:avLst/>
          </a:prstGeom>
        </p:spPr>
      </p:pic>
    </p:spTree>
    <p:extLst>
      <p:ext uri="{BB962C8B-B14F-4D97-AF65-F5344CB8AC3E}">
        <p14:creationId xmlns:p14="http://schemas.microsoft.com/office/powerpoint/2010/main" val="1435412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65002-B2F5-49F7-8338-DD9F5837C7FB}"/>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9A6738FE-84C9-482E-B79A-EE8F4007DEF0}"/>
              </a:ext>
            </a:extLst>
          </p:cNvPr>
          <p:cNvPicPr>
            <a:picLocks noGrp="1" noChangeAspect="1"/>
          </p:cNvPicPr>
          <p:nvPr>
            <p:ph idx="1"/>
          </p:nvPr>
        </p:nvPicPr>
        <p:blipFill>
          <a:blip r:embed="rId2"/>
          <a:stretch>
            <a:fillRect/>
          </a:stretch>
        </p:blipFill>
        <p:spPr>
          <a:xfrm>
            <a:off x="6337385" y="429287"/>
            <a:ext cx="5460383" cy="4872466"/>
          </a:xfrm>
          <a:prstGeom prst="rect">
            <a:avLst/>
          </a:prstGeom>
        </p:spPr>
      </p:pic>
      <p:pic>
        <p:nvPicPr>
          <p:cNvPr id="9" name="Picture 8" descr="A close up of a map&#10;&#10;Description automatically generated">
            <a:extLst>
              <a:ext uri="{FF2B5EF4-FFF2-40B4-BE49-F238E27FC236}">
                <a16:creationId xmlns:a16="http://schemas.microsoft.com/office/drawing/2014/main" id="{2B8B3004-22A0-4408-9BC0-C46050C63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9111"/>
            <a:ext cx="6337385" cy="4672819"/>
          </a:xfrm>
          <a:prstGeom prst="rect">
            <a:avLst/>
          </a:prstGeom>
        </p:spPr>
      </p:pic>
    </p:spTree>
    <p:extLst>
      <p:ext uri="{BB962C8B-B14F-4D97-AF65-F5344CB8AC3E}">
        <p14:creationId xmlns:p14="http://schemas.microsoft.com/office/powerpoint/2010/main" val="1555302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3158B-4BF1-47D8-BE8F-9DD60A45B2EF}"/>
              </a:ext>
            </a:extLst>
          </p:cNvPr>
          <p:cNvSpPr>
            <a:spLocks noGrp="1"/>
          </p:cNvSpPr>
          <p:nvPr>
            <p:ph type="title"/>
          </p:nvPr>
        </p:nvSpPr>
        <p:spPr>
          <a:xfrm>
            <a:off x="1451579" y="804519"/>
            <a:ext cx="9603275" cy="1049235"/>
          </a:xfrm>
        </p:spPr>
        <p:txBody>
          <a:bodyPr>
            <a:normAutofit/>
          </a:bodyPr>
          <a:lstStyle/>
          <a:p>
            <a:r>
              <a:rPr lang="en-US" dirty="0"/>
              <a:t>Shore Fishery Lease</a:t>
            </a:r>
          </a:p>
        </p:txBody>
      </p:sp>
      <p:sp>
        <p:nvSpPr>
          <p:cNvPr id="3" name="Content Placeholder 2">
            <a:extLst>
              <a:ext uri="{FF2B5EF4-FFF2-40B4-BE49-F238E27FC236}">
                <a16:creationId xmlns:a16="http://schemas.microsoft.com/office/drawing/2014/main" id="{11DFAC1A-393B-4B72-B34B-E998F5C6204E}"/>
              </a:ext>
            </a:extLst>
          </p:cNvPr>
          <p:cNvSpPr>
            <a:spLocks noGrp="1"/>
          </p:cNvSpPr>
          <p:nvPr>
            <p:ph idx="1"/>
          </p:nvPr>
        </p:nvSpPr>
        <p:spPr>
          <a:xfrm>
            <a:off x="998573" y="1957012"/>
            <a:ext cx="9848392" cy="3571334"/>
          </a:xfrm>
        </p:spPr>
        <p:txBody>
          <a:bodyPr>
            <a:normAutofit/>
          </a:bodyPr>
          <a:lstStyle/>
          <a:p>
            <a:pPr>
              <a:lnSpc>
                <a:spcPct val="110000"/>
              </a:lnSpc>
            </a:pPr>
            <a:r>
              <a:rPr lang="en-US" sz="1400" dirty="0"/>
              <a:t>A Shore Fish Lease is a limited exclusive interest or first priority right to use a leased site, and to exclude other fishermen only when the lessee is physically present and fishing.</a:t>
            </a:r>
          </a:p>
          <a:p>
            <a:pPr>
              <a:lnSpc>
                <a:spcPct val="110000"/>
              </a:lnSpc>
            </a:pPr>
            <a:r>
              <a:rPr lang="en-US" sz="1400" dirty="0"/>
              <a:t>Shore Fishery Leases are governed by an individual set of Statutes and Regulations as provided under AS 38.05.082 (Statute) and 11 AAC 64 (Regulation)</a:t>
            </a:r>
          </a:p>
          <a:p>
            <a:pPr>
              <a:lnSpc>
                <a:spcPct val="110000"/>
              </a:lnSpc>
            </a:pPr>
            <a:r>
              <a:rPr lang="en-US" sz="1400" dirty="0"/>
              <a:t>Stake the site(s) between May 2 and October 15. </a:t>
            </a:r>
          </a:p>
          <a:p>
            <a:pPr>
              <a:lnSpc>
                <a:spcPct val="110000"/>
              </a:lnSpc>
            </a:pPr>
            <a:r>
              <a:rPr lang="en-US" sz="1400" dirty="0"/>
              <a:t>File an application within 30 days of staking the site and between June 1 and October 15. •</a:t>
            </a:r>
          </a:p>
          <a:p>
            <a:pPr>
              <a:lnSpc>
                <a:spcPct val="110000"/>
              </a:lnSpc>
            </a:pPr>
            <a:r>
              <a:rPr lang="en-US" sz="1400" dirty="0"/>
              <a:t> Applications are sent out for Agency and Public Notice. •</a:t>
            </a:r>
          </a:p>
          <a:p>
            <a:pPr>
              <a:lnSpc>
                <a:spcPct val="110000"/>
              </a:lnSpc>
            </a:pPr>
            <a:r>
              <a:rPr lang="en-US" sz="1400" dirty="0"/>
              <a:t> Have a Shore Fishery Diagram prepared by a licensed surveyor. •</a:t>
            </a:r>
          </a:p>
          <a:p>
            <a:pPr>
              <a:lnSpc>
                <a:spcPct val="110000"/>
              </a:lnSpc>
            </a:pPr>
            <a:r>
              <a:rPr lang="en-US" sz="1400" dirty="0"/>
              <a:t> Lease Issuance of up to 10 years.</a:t>
            </a:r>
          </a:p>
          <a:p>
            <a:pPr>
              <a:lnSpc>
                <a:spcPct val="110000"/>
              </a:lnSpc>
            </a:pPr>
            <a:r>
              <a:rPr lang="en-US" sz="1400" dirty="0"/>
              <a:t>How Much Does It Cost for a Shore Fish Lease? $300 $1000 +/- Application Fee Diagram (cost varies by surveyor) Diagram Review Fee Lease Annual Rent $450 $300 per year</a:t>
            </a:r>
          </a:p>
        </p:txBody>
      </p:sp>
      <p:pic>
        <p:nvPicPr>
          <p:cNvPr id="5" name="Picture 4">
            <a:extLst>
              <a:ext uri="{FF2B5EF4-FFF2-40B4-BE49-F238E27FC236}">
                <a16:creationId xmlns:a16="http://schemas.microsoft.com/office/drawing/2014/main" id="{A388E044-EB6A-4D4E-92C8-C109E1106E30}"/>
              </a:ext>
            </a:extLst>
          </p:cNvPr>
          <p:cNvPicPr>
            <a:picLocks noChangeAspect="1"/>
          </p:cNvPicPr>
          <p:nvPr/>
        </p:nvPicPr>
        <p:blipFill>
          <a:blip r:embed="rId2"/>
          <a:stretch>
            <a:fillRect/>
          </a:stretch>
        </p:blipFill>
        <p:spPr>
          <a:xfrm>
            <a:off x="7999864" y="2790179"/>
            <a:ext cx="2914650" cy="2228850"/>
          </a:xfrm>
          <a:prstGeom prst="rect">
            <a:avLst/>
          </a:prstGeom>
        </p:spPr>
      </p:pic>
    </p:spTree>
    <p:extLst>
      <p:ext uri="{BB962C8B-B14F-4D97-AF65-F5344CB8AC3E}">
        <p14:creationId xmlns:p14="http://schemas.microsoft.com/office/powerpoint/2010/main" val="2275611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04D5-7A73-4603-9A04-59B351BD6E67}"/>
              </a:ext>
            </a:extLst>
          </p:cNvPr>
          <p:cNvSpPr>
            <a:spLocks noGrp="1"/>
          </p:cNvSpPr>
          <p:nvPr>
            <p:ph type="title"/>
          </p:nvPr>
        </p:nvSpPr>
        <p:spPr/>
        <p:txBody>
          <a:bodyPr/>
          <a:lstStyle/>
          <a:p>
            <a:r>
              <a:rPr lang="en-US" dirty="0"/>
              <a:t>Accreted Lands</a:t>
            </a:r>
          </a:p>
        </p:txBody>
      </p:sp>
      <p:sp>
        <p:nvSpPr>
          <p:cNvPr id="3" name="Content Placeholder 2">
            <a:extLst>
              <a:ext uri="{FF2B5EF4-FFF2-40B4-BE49-F238E27FC236}">
                <a16:creationId xmlns:a16="http://schemas.microsoft.com/office/drawing/2014/main" id="{CE600644-61A9-427E-8668-6AE389C18356}"/>
              </a:ext>
            </a:extLst>
          </p:cNvPr>
          <p:cNvSpPr>
            <a:spLocks noGrp="1"/>
          </p:cNvSpPr>
          <p:nvPr>
            <p:ph idx="1"/>
          </p:nvPr>
        </p:nvSpPr>
        <p:spPr/>
        <p:txBody>
          <a:bodyPr>
            <a:normAutofit fontScale="92500" lnSpcReduction="20000"/>
          </a:bodyPr>
          <a:lstStyle/>
          <a:p>
            <a:r>
              <a:rPr lang="en-US" dirty="0"/>
              <a:t>What is Accretion / Reliction? Sometimes a land survey involving coastal or shoreline areas will show that there is now more upland area than what was shown on the original survey. The extra land may be the result of natural processes.</a:t>
            </a:r>
          </a:p>
          <a:p>
            <a:r>
              <a:rPr lang="en-US" dirty="0"/>
              <a:t>Accretion is the gradual and imperceptible addition of land to a parcel by the natural deposition of water borne sediments. It is the slow increase in one’s land occurring grain by grain.</a:t>
            </a:r>
          </a:p>
          <a:p>
            <a:r>
              <a:rPr lang="en-US" dirty="0"/>
              <a:t> Reliction, which is the uncovering of submerged land by the recession of water, is legally treated as accretion even though the process is different. In 1982, the Alaska Supreme Court ruled in </a:t>
            </a:r>
            <a:r>
              <a:rPr lang="en-US" dirty="0" err="1"/>
              <a:t>Honsinger</a:t>
            </a:r>
            <a:r>
              <a:rPr lang="en-US" dirty="0"/>
              <a:t> v. State of Alaska that glacio-isostatic uplift is a form of reliction and therefore subject to common-law doctrine of accretion. “Benefit inures to shoreline owner.”</a:t>
            </a:r>
          </a:p>
        </p:txBody>
      </p:sp>
    </p:spTree>
    <p:extLst>
      <p:ext uri="{BB962C8B-B14F-4D97-AF65-F5344CB8AC3E}">
        <p14:creationId xmlns:p14="http://schemas.microsoft.com/office/powerpoint/2010/main" val="3080118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41446-78D4-4B5D-9BAC-09881B2CC508}"/>
              </a:ext>
            </a:extLst>
          </p:cNvPr>
          <p:cNvSpPr>
            <a:spLocks noGrp="1"/>
          </p:cNvSpPr>
          <p:nvPr>
            <p:ph type="title"/>
          </p:nvPr>
        </p:nvSpPr>
        <p:spPr/>
        <p:txBody>
          <a:bodyPr/>
          <a:lstStyle/>
          <a:p>
            <a:endParaRPr lang="en-US"/>
          </a:p>
        </p:txBody>
      </p:sp>
      <p:pic>
        <p:nvPicPr>
          <p:cNvPr id="5" name="Content Placeholder 4" descr="A screenshot of a newspaper&#10;&#10;Description automatically generated">
            <a:extLst>
              <a:ext uri="{FF2B5EF4-FFF2-40B4-BE49-F238E27FC236}">
                <a16:creationId xmlns:a16="http://schemas.microsoft.com/office/drawing/2014/main" id="{CABF6A18-FD47-49E7-93BD-B2B5202075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140" y="327036"/>
            <a:ext cx="5015103" cy="6203928"/>
          </a:xfrm>
        </p:spPr>
      </p:pic>
      <p:pic>
        <p:nvPicPr>
          <p:cNvPr id="3" name="Picture 2">
            <a:extLst>
              <a:ext uri="{FF2B5EF4-FFF2-40B4-BE49-F238E27FC236}">
                <a16:creationId xmlns:a16="http://schemas.microsoft.com/office/drawing/2014/main" id="{EEEF80C0-3A49-4184-B88F-ECADE0413E61}"/>
              </a:ext>
            </a:extLst>
          </p:cNvPr>
          <p:cNvPicPr>
            <a:picLocks noChangeAspect="1"/>
          </p:cNvPicPr>
          <p:nvPr/>
        </p:nvPicPr>
        <p:blipFill>
          <a:blip r:embed="rId3"/>
          <a:stretch>
            <a:fillRect/>
          </a:stretch>
        </p:blipFill>
        <p:spPr>
          <a:xfrm>
            <a:off x="5558916" y="972965"/>
            <a:ext cx="6621562" cy="4494385"/>
          </a:xfrm>
          <a:prstGeom prst="rect">
            <a:avLst/>
          </a:prstGeom>
        </p:spPr>
      </p:pic>
    </p:spTree>
    <p:extLst>
      <p:ext uri="{BB962C8B-B14F-4D97-AF65-F5344CB8AC3E}">
        <p14:creationId xmlns:p14="http://schemas.microsoft.com/office/powerpoint/2010/main" val="1152208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8BD6A-B8E5-4863-904A-03D5A0A076C5}"/>
              </a:ext>
            </a:extLst>
          </p:cNvPr>
          <p:cNvSpPr>
            <a:spLocks noGrp="1"/>
          </p:cNvSpPr>
          <p:nvPr>
            <p:ph type="title"/>
          </p:nvPr>
        </p:nvSpPr>
        <p:spPr>
          <a:xfrm>
            <a:off x="1451579" y="804519"/>
            <a:ext cx="9603275" cy="1049235"/>
          </a:xfrm>
        </p:spPr>
        <p:txBody>
          <a:bodyPr>
            <a:normAutofit/>
          </a:bodyPr>
          <a:lstStyle/>
          <a:p>
            <a:r>
              <a:rPr lang="en-US" dirty="0"/>
              <a:t>Coastal Zone Management act </a:t>
            </a:r>
            <a:br>
              <a:rPr lang="en-US" dirty="0"/>
            </a:br>
            <a:endParaRPr lang="en-US" dirty="0"/>
          </a:p>
        </p:txBody>
      </p:sp>
      <p:sp>
        <p:nvSpPr>
          <p:cNvPr id="3" name="Content Placeholder 2">
            <a:extLst>
              <a:ext uri="{FF2B5EF4-FFF2-40B4-BE49-F238E27FC236}">
                <a16:creationId xmlns:a16="http://schemas.microsoft.com/office/drawing/2014/main" id="{ED0013D9-7FBC-489B-B763-565F22F74670}"/>
              </a:ext>
            </a:extLst>
          </p:cNvPr>
          <p:cNvSpPr>
            <a:spLocks noGrp="1"/>
          </p:cNvSpPr>
          <p:nvPr>
            <p:ph idx="1"/>
          </p:nvPr>
        </p:nvSpPr>
        <p:spPr>
          <a:xfrm>
            <a:off x="1451579" y="2015734"/>
            <a:ext cx="4162555" cy="3450613"/>
          </a:xfrm>
        </p:spPr>
        <p:txBody>
          <a:bodyPr>
            <a:normAutofit/>
          </a:bodyPr>
          <a:lstStyle/>
          <a:p>
            <a:pPr>
              <a:lnSpc>
                <a:spcPct val="110000"/>
              </a:lnSpc>
            </a:pPr>
            <a:r>
              <a:rPr lang="en-US" sz="1300"/>
              <a:t>Act formed in 1972. Overseen by NOAA Office of Coastal Resource Management</a:t>
            </a:r>
          </a:p>
          <a:p>
            <a:pPr>
              <a:lnSpc>
                <a:spcPct val="110000"/>
              </a:lnSpc>
            </a:pPr>
            <a:r>
              <a:rPr lang="en-US" sz="1300"/>
              <a:t>The goal is to “preserve, protect, develop, and where possible, to restore or enhance the resources of the nation’s coastal zone.”</a:t>
            </a:r>
          </a:p>
          <a:p>
            <a:pPr>
              <a:lnSpc>
                <a:spcPct val="110000"/>
              </a:lnSpc>
            </a:pPr>
            <a:r>
              <a:rPr lang="en-US" sz="1300"/>
              <a:t>Balancing act between Environment, Recreation, Energy Infrastructure, Ports of Commerce, Transportation, Navigation.</a:t>
            </a:r>
          </a:p>
          <a:p>
            <a:pPr>
              <a:lnSpc>
                <a:spcPct val="110000"/>
              </a:lnSpc>
            </a:pPr>
            <a:r>
              <a:rPr lang="en-US" sz="1300"/>
              <a:t>Voluntary Partnership between Coastal States and Federal Government,  Allows states to manage own resources in individual and unique ways. </a:t>
            </a:r>
          </a:p>
          <a:p>
            <a:pPr>
              <a:lnSpc>
                <a:spcPct val="110000"/>
              </a:lnSpc>
            </a:pPr>
            <a:r>
              <a:rPr lang="en-US" sz="1300"/>
              <a:t>All 35 coastal states (Except Alaska….) Participate in this voluntary program</a:t>
            </a:r>
          </a:p>
          <a:p>
            <a:pPr>
              <a:lnSpc>
                <a:spcPct val="110000"/>
              </a:lnSpc>
            </a:pPr>
            <a:endParaRPr lang="en-US" sz="1300"/>
          </a:p>
        </p:txBody>
      </p:sp>
      <p:pic>
        <p:nvPicPr>
          <p:cNvPr id="4" name="Picture 3">
            <a:extLst>
              <a:ext uri="{FF2B5EF4-FFF2-40B4-BE49-F238E27FC236}">
                <a16:creationId xmlns:a16="http://schemas.microsoft.com/office/drawing/2014/main" id="{0847E0F5-6D76-4AEF-91FA-924D2B92DF24}"/>
              </a:ext>
            </a:extLst>
          </p:cNvPr>
          <p:cNvPicPr>
            <a:picLocks noChangeAspect="1"/>
          </p:cNvPicPr>
          <p:nvPr/>
        </p:nvPicPr>
        <p:blipFill>
          <a:blip r:embed="rId2"/>
          <a:stretch>
            <a:fillRect/>
          </a:stretch>
        </p:blipFill>
        <p:spPr>
          <a:xfrm>
            <a:off x="6253216" y="2015734"/>
            <a:ext cx="4960443" cy="3199485"/>
          </a:xfrm>
          <a:prstGeom prst="rect">
            <a:avLst/>
          </a:prstGeom>
        </p:spPr>
      </p:pic>
    </p:spTree>
    <p:extLst>
      <p:ext uri="{BB962C8B-B14F-4D97-AF65-F5344CB8AC3E}">
        <p14:creationId xmlns:p14="http://schemas.microsoft.com/office/powerpoint/2010/main" val="1289316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06F13-91C2-4955-90A2-340D0EAB8F4A}"/>
              </a:ext>
            </a:extLst>
          </p:cNvPr>
          <p:cNvSpPr>
            <a:spLocks noGrp="1"/>
          </p:cNvSpPr>
          <p:nvPr>
            <p:ph type="title"/>
          </p:nvPr>
        </p:nvSpPr>
        <p:spPr/>
        <p:txBody>
          <a:bodyPr>
            <a:noAutofit/>
          </a:bodyPr>
          <a:lstStyle/>
          <a:p>
            <a:r>
              <a:rPr lang="fr-FR" sz="2400" dirty="0"/>
              <a:t>COASTAL ZONE MANAGEMENT PROGRAM REGULATIONS</a:t>
            </a:r>
            <a:br>
              <a:rPr lang="fr-FR" sz="2400" dirty="0"/>
            </a:br>
            <a:br>
              <a:rPr lang="en-US" sz="2400" dirty="0"/>
            </a:br>
            <a:r>
              <a:rPr lang="en-US" sz="1800" dirty="0"/>
              <a:t>CFR  Title 15 → Subtitle B → Chapter IX → Subchapter B → Part 923 </a:t>
            </a:r>
            <a:br>
              <a:rPr lang="en-US" sz="2400" dirty="0"/>
            </a:br>
            <a:br>
              <a:rPr lang="en-US" sz="2400" dirty="0"/>
            </a:br>
            <a:endParaRPr lang="en-US" sz="2400" dirty="0"/>
          </a:p>
        </p:txBody>
      </p:sp>
      <p:sp>
        <p:nvSpPr>
          <p:cNvPr id="3" name="Content Placeholder 2">
            <a:extLst>
              <a:ext uri="{FF2B5EF4-FFF2-40B4-BE49-F238E27FC236}">
                <a16:creationId xmlns:a16="http://schemas.microsoft.com/office/drawing/2014/main" id="{EB610101-1FAB-40B2-8D64-4A4937831F1C}"/>
              </a:ext>
            </a:extLst>
          </p:cNvPr>
          <p:cNvSpPr>
            <a:spLocks noGrp="1"/>
          </p:cNvSpPr>
          <p:nvPr>
            <p:ph idx="1"/>
          </p:nvPr>
        </p:nvSpPr>
        <p:spPr/>
        <p:txBody>
          <a:bodyPr>
            <a:normAutofit fontScale="85000" lnSpcReduction="10000"/>
          </a:bodyPr>
          <a:lstStyle/>
          <a:p>
            <a:r>
              <a:rPr lang="en-US" dirty="0"/>
              <a:t>The primary components of the national program include the following:</a:t>
            </a:r>
          </a:p>
          <a:p>
            <a:r>
              <a:rPr lang="en-US" dirty="0"/>
              <a:t>The </a:t>
            </a:r>
            <a:r>
              <a:rPr lang="en-US" dirty="0">
                <a:hlinkClick r:id="rId2"/>
              </a:rPr>
              <a:t>federal consistency</a:t>
            </a:r>
            <a:r>
              <a:rPr lang="en-US" dirty="0"/>
              <a:t> component ensures that federal actions with reasonably foreseeable effects on coastal uses and resources must be consistent with the enforceable policies of a state’s approved coastal management program. This also applies to federally authorized and funded nonfederal actions.</a:t>
            </a:r>
          </a:p>
          <a:p>
            <a:r>
              <a:rPr lang="en-US" dirty="0"/>
              <a:t>The </a:t>
            </a:r>
            <a:r>
              <a:rPr lang="en-US" dirty="0">
                <a:hlinkClick r:id="rId3"/>
              </a:rPr>
              <a:t>Coastal Zone Enhancement Program</a:t>
            </a:r>
            <a:r>
              <a:rPr lang="en-US" dirty="0"/>
              <a:t> provides incentives to states to enhance their state programs within nine key areas: wetlands, coastal hazards, public access, marine debris, cumulative and secondary impacts, special area management planning, ocean and Great Lakes resources, energy and government facility siting, and aquaculture.</a:t>
            </a:r>
          </a:p>
          <a:p>
            <a:r>
              <a:rPr lang="en-US" dirty="0"/>
              <a:t>The </a:t>
            </a:r>
            <a:r>
              <a:rPr lang="en-US" u="sng" dirty="0">
                <a:hlinkClick r:id="rId4"/>
              </a:rPr>
              <a:t>Coastal Nonpoint Pollution Control Program</a:t>
            </a:r>
            <a:r>
              <a:rPr lang="en-US" dirty="0"/>
              <a:t> ensures that participating states have the necessary tools to prevent and control polluted runoff.</a:t>
            </a:r>
          </a:p>
          <a:p>
            <a:endParaRPr lang="en-US" dirty="0"/>
          </a:p>
        </p:txBody>
      </p:sp>
    </p:spTree>
    <p:extLst>
      <p:ext uri="{BB962C8B-B14F-4D97-AF65-F5344CB8AC3E}">
        <p14:creationId xmlns:p14="http://schemas.microsoft.com/office/powerpoint/2010/main" val="1501108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E3E78-9B4B-49AE-92E4-698504D44398}"/>
              </a:ext>
            </a:extLst>
          </p:cNvPr>
          <p:cNvSpPr>
            <a:spLocks noGrp="1"/>
          </p:cNvSpPr>
          <p:nvPr>
            <p:ph type="title"/>
          </p:nvPr>
        </p:nvSpPr>
        <p:spPr/>
        <p:txBody>
          <a:bodyPr/>
          <a:lstStyle/>
          <a:p>
            <a:r>
              <a:rPr lang="en-US" dirty="0"/>
              <a:t>Purpose and Scope</a:t>
            </a:r>
          </a:p>
        </p:txBody>
      </p:sp>
      <p:sp>
        <p:nvSpPr>
          <p:cNvPr id="3" name="Content Placeholder 2">
            <a:extLst>
              <a:ext uri="{FF2B5EF4-FFF2-40B4-BE49-F238E27FC236}">
                <a16:creationId xmlns:a16="http://schemas.microsoft.com/office/drawing/2014/main" id="{12832FDA-EDAA-4685-8E4C-AEF8963DD140}"/>
              </a:ext>
            </a:extLst>
          </p:cNvPr>
          <p:cNvSpPr>
            <a:spLocks noGrp="1"/>
          </p:cNvSpPr>
          <p:nvPr>
            <p:ph idx="1"/>
          </p:nvPr>
        </p:nvSpPr>
        <p:spPr/>
        <p:txBody>
          <a:bodyPr>
            <a:normAutofit/>
          </a:bodyPr>
          <a:lstStyle/>
          <a:p>
            <a:r>
              <a:rPr lang="en-US" dirty="0"/>
              <a:t>(c) In summary, the requirements for program approval are that a State develop a management program that:</a:t>
            </a:r>
          </a:p>
          <a:p>
            <a:r>
              <a:rPr lang="en-US" dirty="0"/>
              <a:t>(1) </a:t>
            </a:r>
            <a:r>
              <a:rPr lang="en-US" u="sng" dirty="0"/>
              <a:t>Identifies and evaluates those coastal resources </a:t>
            </a:r>
            <a:r>
              <a:rPr lang="en-US" dirty="0"/>
              <a:t>recognized in the Act as </a:t>
            </a:r>
            <a:r>
              <a:rPr lang="en-US" u="sng" dirty="0"/>
              <a:t>requiring</a:t>
            </a:r>
            <a:r>
              <a:rPr lang="en-US" dirty="0"/>
              <a:t> </a:t>
            </a:r>
            <a:r>
              <a:rPr lang="en-US" u="sng" dirty="0"/>
              <a:t>management or protection by the State</a:t>
            </a:r>
            <a:r>
              <a:rPr lang="en-US" dirty="0"/>
              <a:t>;</a:t>
            </a:r>
          </a:p>
          <a:p>
            <a:r>
              <a:rPr lang="en-US" dirty="0"/>
              <a:t>(2) </a:t>
            </a:r>
            <a:r>
              <a:rPr lang="en-US" u="sng" dirty="0"/>
              <a:t>Reexamines existing policies or develops new policies to manage these resources</a:t>
            </a:r>
            <a:r>
              <a:rPr lang="en-US" dirty="0"/>
              <a:t>. These policies must be specific, comprehensive, and enforceable;</a:t>
            </a:r>
          </a:p>
          <a:p>
            <a:r>
              <a:rPr lang="en-US" dirty="0"/>
              <a:t>(3) </a:t>
            </a:r>
            <a:r>
              <a:rPr lang="en-US" u="sng" dirty="0"/>
              <a:t>Determines specific use and special geographic areas</a:t>
            </a:r>
            <a:r>
              <a:rPr lang="en-US" dirty="0"/>
              <a:t> that are to be subject to the management program, based on the nature of identified coastal concerns;</a:t>
            </a:r>
          </a:p>
          <a:p>
            <a:endParaRPr lang="en-US" dirty="0"/>
          </a:p>
        </p:txBody>
      </p:sp>
    </p:spTree>
    <p:extLst>
      <p:ext uri="{BB962C8B-B14F-4D97-AF65-F5344CB8AC3E}">
        <p14:creationId xmlns:p14="http://schemas.microsoft.com/office/powerpoint/2010/main" val="1434922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E6E7-D993-48A3-B61C-5593314DA036}"/>
              </a:ext>
            </a:extLst>
          </p:cNvPr>
          <p:cNvSpPr>
            <a:spLocks noGrp="1"/>
          </p:cNvSpPr>
          <p:nvPr>
            <p:ph type="title"/>
          </p:nvPr>
        </p:nvSpPr>
        <p:spPr/>
        <p:txBody>
          <a:bodyPr/>
          <a:lstStyle/>
          <a:p>
            <a:r>
              <a:rPr lang="en-US" dirty="0"/>
              <a:t>AK Tidelands</a:t>
            </a:r>
          </a:p>
        </p:txBody>
      </p:sp>
      <p:sp>
        <p:nvSpPr>
          <p:cNvPr id="3" name="Content Placeholder 2">
            <a:extLst>
              <a:ext uri="{FF2B5EF4-FFF2-40B4-BE49-F238E27FC236}">
                <a16:creationId xmlns:a16="http://schemas.microsoft.com/office/drawing/2014/main" id="{C5316BA9-B3AB-40F5-9CBF-01C6F2FB0C7D}"/>
              </a:ext>
            </a:extLst>
          </p:cNvPr>
          <p:cNvSpPr>
            <a:spLocks noGrp="1"/>
          </p:cNvSpPr>
          <p:nvPr>
            <p:ph idx="1"/>
          </p:nvPr>
        </p:nvSpPr>
        <p:spPr/>
        <p:txBody>
          <a:bodyPr>
            <a:normAutofit fontScale="85000" lnSpcReduction="20000"/>
          </a:bodyPr>
          <a:lstStyle/>
          <a:p>
            <a:r>
              <a:rPr lang="en-US" dirty="0"/>
              <a:t>Permits and Leases Administered by  AK DNR Division of Mining, Land and Water </a:t>
            </a:r>
          </a:p>
          <a:p>
            <a:r>
              <a:rPr lang="en-US" dirty="0"/>
              <a:t>Statues are under AS 38.05.821 and AS38.05.855 Public Land - Land Act and Tidelands</a:t>
            </a:r>
          </a:p>
          <a:p>
            <a:r>
              <a:rPr lang="en-US" dirty="0"/>
              <a:t>Shore Fish set netting Leases </a:t>
            </a:r>
          </a:p>
          <a:p>
            <a:r>
              <a:rPr lang="en-US" dirty="0"/>
              <a:t>Tideland Leases – Competitive, or Non-competitive for upland owners</a:t>
            </a:r>
          </a:p>
          <a:p>
            <a:pPr lvl="1"/>
            <a:r>
              <a:rPr lang="en-US" dirty="0" err="1"/>
              <a:t>Mariculture</a:t>
            </a:r>
            <a:r>
              <a:rPr lang="en-US" dirty="0"/>
              <a:t> Shellfish or Kelp bed Farms</a:t>
            </a:r>
          </a:p>
          <a:p>
            <a:r>
              <a:rPr lang="en-US" dirty="0"/>
              <a:t>Tideland Permits</a:t>
            </a:r>
          </a:p>
          <a:p>
            <a:r>
              <a:rPr lang="en-US" dirty="0"/>
              <a:t>Mooring Buoys </a:t>
            </a:r>
          </a:p>
          <a:p>
            <a:r>
              <a:rPr lang="en-US" dirty="0"/>
              <a:t>Log Transfer Facilities</a:t>
            </a:r>
          </a:p>
          <a:p>
            <a:r>
              <a:rPr lang="en-US" dirty="0" err="1"/>
              <a:t>Floathomes</a:t>
            </a:r>
            <a:r>
              <a:rPr lang="en-US" dirty="0"/>
              <a:t>, Float Camps, Floating Lodges, Floating Recreational Facilities</a:t>
            </a:r>
          </a:p>
        </p:txBody>
      </p:sp>
      <p:pic>
        <p:nvPicPr>
          <p:cNvPr id="4" name="Picture 3">
            <a:extLst>
              <a:ext uri="{FF2B5EF4-FFF2-40B4-BE49-F238E27FC236}">
                <a16:creationId xmlns:a16="http://schemas.microsoft.com/office/drawing/2014/main" id="{E6B05750-0CD3-42BE-810B-AB80D47CB6BB}"/>
              </a:ext>
            </a:extLst>
          </p:cNvPr>
          <p:cNvPicPr>
            <a:picLocks noChangeAspect="1"/>
          </p:cNvPicPr>
          <p:nvPr/>
        </p:nvPicPr>
        <p:blipFill>
          <a:blip r:embed="rId2"/>
          <a:stretch>
            <a:fillRect/>
          </a:stretch>
        </p:blipFill>
        <p:spPr>
          <a:xfrm>
            <a:off x="8448675" y="3663453"/>
            <a:ext cx="3219450" cy="1802892"/>
          </a:xfrm>
          <a:prstGeom prst="rect">
            <a:avLst/>
          </a:prstGeom>
        </p:spPr>
      </p:pic>
    </p:spTree>
    <p:extLst>
      <p:ext uri="{BB962C8B-B14F-4D97-AF65-F5344CB8AC3E}">
        <p14:creationId xmlns:p14="http://schemas.microsoft.com/office/powerpoint/2010/main" val="178604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56E5A-9A6B-48AB-ACF2-C466829037B1}"/>
              </a:ext>
            </a:extLst>
          </p:cNvPr>
          <p:cNvSpPr>
            <a:spLocks noGrp="1"/>
          </p:cNvSpPr>
          <p:nvPr>
            <p:ph type="title"/>
          </p:nvPr>
        </p:nvSpPr>
        <p:spPr/>
        <p:txBody>
          <a:bodyPr/>
          <a:lstStyle/>
          <a:p>
            <a:r>
              <a:rPr lang="en-US" dirty="0"/>
              <a:t>Purpose and Scope </a:t>
            </a:r>
          </a:p>
        </p:txBody>
      </p:sp>
      <p:sp>
        <p:nvSpPr>
          <p:cNvPr id="3" name="Content Placeholder 2">
            <a:extLst>
              <a:ext uri="{FF2B5EF4-FFF2-40B4-BE49-F238E27FC236}">
                <a16:creationId xmlns:a16="http://schemas.microsoft.com/office/drawing/2014/main" id="{6A7145D7-7D4E-4282-BD80-6FE84570EB0D}"/>
              </a:ext>
            </a:extLst>
          </p:cNvPr>
          <p:cNvSpPr>
            <a:spLocks noGrp="1"/>
          </p:cNvSpPr>
          <p:nvPr>
            <p:ph idx="1"/>
          </p:nvPr>
        </p:nvSpPr>
        <p:spPr/>
        <p:txBody>
          <a:bodyPr>
            <a:normAutofit fontScale="70000" lnSpcReduction="20000"/>
          </a:bodyPr>
          <a:lstStyle/>
          <a:p>
            <a:r>
              <a:rPr lang="en-US" dirty="0"/>
              <a:t>(4) </a:t>
            </a:r>
            <a:r>
              <a:rPr lang="en-US" u="sng" dirty="0"/>
              <a:t>Identifies the inland and seaward areas subject to the management program</a:t>
            </a:r>
            <a:r>
              <a:rPr lang="en-US" dirty="0"/>
              <a:t>;</a:t>
            </a:r>
          </a:p>
          <a:p>
            <a:r>
              <a:rPr lang="en-US" dirty="0"/>
              <a:t>(5) </a:t>
            </a:r>
            <a:r>
              <a:rPr lang="en-US" u="sng" dirty="0"/>
              <a:t>Provides for the consideration of the national interest</a:t>
            </a:r>
            <a:r>
              <a:rPr lang="en-US" dirty="0"/>
              <a:t> in the planning for and </a:t>
            </a:r>
            <a:r>
              <a:rPr lang="en-US" u="sng" dirty="0"/>
              <a:t>siting of facilities that meet more than local requirements</a:t>
            </a:r>
            <a:r>
              <a:rPr lang="en-US" dirty="0"/>
              <a:t>;</a:t>
            </a:r>
          </a:p>
          <a:p>
            <a:r>
              <a:rPr lang="en-US" dirty="0"/>
              <a:t>(6</a:t>
            </a:r>
            <a:r>
              <a:rPr lang="en-US" u="sng" dirty="0"/>
              <a:t>) Includes sufficient legal authorities and organizational arrangements to implement the program </a:t>
            </a:r>
            <a:r>
              <a:rPr lang="en-US" dirty="0"/>
              <a:t>and to ensure conformance to it. In arriving at these elements of the management program, States are obliged to follow an open process which involves providing information to and considering the interests of the general public, special interest groups, local governments, and regional, State, interstate, and Federal agencies;</a:t>
            </a:r>
          </a:p>
          <a:p>
            <a:r>
              <a:rPr lang="en-US" dirty="0"/>
              <a:t>(7) </a:t>
            </a:r>
            <a:r>
              <a:rPr lang="en-US" u="sng" dirty="0"/>
              <a:t>Provides for public participation in permitting processes</a:t>
            </a:r>
            <a:r>
              <a:rPr lang="en-US" dirty="0"/>
              <a:t>, consistency determinations, and other similar decisions;</a:t>
            </a:r>
          </a:p>
          <a:p>
            <a:r>
              <a:rPr lang="en-US" dirty="0"/>
              <a:t>(8) </a:t>
            </a:r>
            <a:r>
              <a:rPr lang="en-US" u="sng" dirty="0"/>
              <a:t>Provides a mechanism to ensure that all state agencies will adhere to the program</a:t>
            </a:r>
            <a:r>
              <a:rPr lang="en-US" dirty="0"/>
              <a:t>; and</a:t>
            </a:r>
          </a:p>
          <a:p>
            <a:r>
              <a:rPr lang="en-US" dirty="0"/>
              <a:t>(9) </a:t>
            </a:r>
            <a:r>
              <a:rPr lang="en-US" u="sng" dirty="0"/>
              <a:t>Contains enforceable policies and mechanisms to implement the applicable requirements of the Coastal Nonpoint Pollution Control Program</a:t>
            </a:r>
            <a:r>
              <a:rPr lang="en-US" dirty="0"/>
              <a:t> of the state required by section 6217 of the Coastal Zone Act Reauthorization Amendments of 1990.</a:t>
            </a:r>
          </a:p>
          <a:p>
            <a:endParaRPr lang="en-US" dirty="0"/>
          </a:p>
        </p:txBody>
      </p:sp>
    </p:spTree>
    <p:extLst>
      <p:ext uri="{BB962C8B-B14F-4D97-AF65-F5344CB8AC3E}">
        <p14:creationId xmlns:p14="http://schemas.microsoft.com/office/powerpoint/2010/main" val="4278727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B3870998-2365-4929-9A91-185101436A93}"/>
              </a:ext>
            </a:extLst>
          </p:cNvPr>
          <p:cNvSpPr>
            <a:spLocks noGrp="1"/>
          </p:cNvSpPr>
          <p:nvPr>
            <p:ph type="title"/>
          </p:nvPr>
        </p:nvSpPr>
        <p:spPr>
          <a:xfrm>
            <a:off x="1451580" y="804520"/>
            <a:ext cx="9603272" cy="1049235"/>
          </a:xfrm>
        </p:spPr>
        <p:txBody>
          <a:bodyPr>
            <a:normAutofit/>
          </a:bodyPr>
          <a:lstStyle/>
          <a:p>
            <a:r>
              <a:rPr lang="en-US" dirty="0"/>
              <a:t>Federal Funding </a:t>
            </a:r>
          </a:p>
        </p:txBody>
      </p:sp>
      <p:sp>
        <p:nvSpPr>
          <p:cNvPr id="13" name="Rectangle 12">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a:extLst>
              <a:ext uri="{FF2B5EF4-FFF2-40B4-BE49-F238E27FC236}">
                <a16:creationId xmlns:a16="http://schemas.microsoft.com/office/drawing/2014/main" id="{224768DB-CA7E-4357-8C15-45EEA7246323}"/>
              </a:ext>
            </a:extLst>
          </p:cNvPr>
          <p:cNvSpPr>
            <a:spLocks noGrp="1"/>
          </p:cNvSpPr>
          <p:nvPr>
            <p:ph idx="1"/>
          </p:nvPr>
        </p:nvSpPr>
        <p:spPr>
          <a:xfrm>
            <a:off x="1451581" y="2015732"/>
            <a:ext cx="5282594" cy="3870713"/>
          </a:xfrm>
        </p:spPr>
        <p:txBody>
          <a:bodyPr>
            <a:normAutofit/>
          </a:bodyPr>
          <a:lstStyle/>
          <a:p>
            <a:pPr>
              <a:lnSpc>
                <a:spcPct val="110000"/>
              </a:lnSpc>
            </a:pPr>
            <a:r>
              <a:rPr lang="en-US" sz="1600" dirty="0"/>
              <a:t>Allocate Federal Matching Grants to States for Coastal Regions</a:t>
            </a:r>
          </a:p>
          <a:p>
            <a:pPr lvl="1">
              <a:lnSpc>
                <a:spcPct val="110000"/>
              </a:lnSpc>
            </a:pPr>
            <a:r>
              <a:rPr lang="en-US" sz="1600" dirty="0"/>
              <a:t>Program management </a:t>
            </a:r>
          </a:p>
          <a:p>
            <a:pPr lvl="1">
              <a:lnSpc>
                <a:spcPct val="110000"/>
              </a:lnSpc>
            </a:pPr>
            <a:r>
              <a:rPr lang="en-US" sz="1600" dirty="0"/>
              <a:t>Protecting and Restoring Coastal Habitats</a:t>
            </a:r>
          </a:p>
          <a:p>
            <a:pPr lvl="1">
              <a:lnSpc>
                <a:spcPct val="110000"/>
              </a:lnSpc>
            </a:pPr>
            <a:r>
              <a:rPr lang="en-US" sz="1600" dirty="0"/>
              <a:t>Planning for Ocean and Coastal Waters (Sustainable Fisheries) </a:t>
            </a:r>
          </a:p>
          <a:p>
            <a:pPr lvl="1">
              <a:lnSpc>
                <a:spcPct val="110000"/>
              </a:lnSpc>
            </a:pPr>
            <a:r>
              <a:rPr lang="en-US" sz="1600" dirty="0"/>
              <a:t>Mitigating Coastal Hazards </a:t>
            </a:r>
          </a:p>
          <a:p>
            <a:pPr lvl="1">
              <a:lnSpc>
                <a:spcPct val="110000"/>
              </a:lnSpc>
            </a:pPr>
            <a:r>
              <a:rPr lang="en-US" sz="1600" dirty="0"/>
              <a:t>Expanding Public Engagement</a:t>
            </a:r>
          </a:p>
          <a:p>
            <a:pPr lvl="1">
              <a:lnSpc>
                <a:spcPct val="110000"/>
              </a:lnSpc>
            </a:pPr>
            <a:r>
              <a:rPr lang="en-US" sz="1600" dirty="0"/>
              <a:t>Protecting Water Quality</a:t>
            </a:r>
          </a:p>
          <a:p>
            <a:pPr lvl="1">
              <a:lnSpc>
                <a:spcPct val="110000"/>
              </a:lnSpc>
            </a:pPr>
            <a:r>
              <a:rPr lang="en-US" sz="1600" dirty="0"/>
              <a:t>Enhancing Public Access</a:t>
            </a:r>
          </a:p>
          <a:p>
            <a:pPr lvl="1">
              <a:lnSpc>
                <a:spcPct val="110000"/>
              </a:lnSpc>
            </a:pPr>
            <a:r>
              <a:rPr lang="en-US" sz="1600" dirty="0"/>
              <a:t>Promoting Coastal Community Development</a:t>
            </a:r>
          </a:p>
        </p:txBody>
      </p:sp>
      <p:pic>
        <p:nvPicPr>
          <p:cNvPr id="4" name="Picture 3">
            <a:extLst>
              <a:ext uri="{FF2B5EF4-FFF2-40B4-BE49-F238E27FC236}">
                <a16:creationId xmlns:a16="http://schemas.microsoft.com/office/drawing/2014/main" id="{FC66D0E0-0F11-423B-AFFA-E7CC49291C08}"/>
              </a:ext>
            </a:extLst>
          </p:cNvPr>
          <p:cNvPicPr>
            <a:picLocks noChangeAspect="1"/>
          </p:cNvPicPr>
          <p:nvPr/>
        </p:nvPicPr>
        <p:blipFill>
          <a:blip r:embed="rId2"/>
          <a:stretch>
            <a:fillRect/>
          </a:stretch>
        </p:blipFill>
        <p:spPr>
          <a:xfrm>
            <a:off x="6667499" y="2112873"/>
            <a:ext cx="4387353" cy="2046182"/>
          </a:xfrm>
          <a:prstGeom prst="rect">
            <a:avLst/>
          </a:prstGeom>
        </p:spPr>
      </p:pic>
      <p:pic>
        <p:nvPicPr>
          <p:cNvPr id="15" name="Picture 14">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7" name="Straight Connector 16">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7881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9C17E-312F-424E-BBBE-84E526CC46C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1D6BE4A-4FE3-44E9-9408-ED219E6E9CAF}"/>
              </a:ext>
            </a:extLst>
          </p:cNvPr>
          <p:cNvPicPr>
            <a:picLocks noGrp="1" noChangeAspect="1"/>
          </p:cNvPicPr>
          <p:nvPr>
            <p:ph idx="1"/>
          </p:nvPr>
        </p:nvPicPr>
        <p:blipFill>
          <a:blip r:embed="rId2"/>
          <a:stretch>
            <a:fillRect/>
          </a:stretch>
        </p:blipFill>
        <p:spPr>
          <a:xfrm>
            <a:off x="2468606" y="331046"/>
            <a:ext cx="7569220" cy="5722435"/>
          </a:xfrm>
          <a:prstGeom prst="rect">
            <a:avLst/>
          </a:prstGeom>
        </p:spPr>
      </p:pic>
    </p:spTree>
    <p:extLst>
      <p:ext uri="{BB962C8B-B14F-4D97-AF65-F5344CB8AC3E}">
        <p14:creationId xmlns:p14="http://schemas.microsoft.com/office/powerpoint/2010/main" val="29709396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8E08-157B-47E7-9C81-FBB5A7443E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93CD65-2210-4A3F-BEA2-AEFB8C2EB601}"/>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040FD085-6030-4AF4-A82A-90053DA6F9F4}"/>
              </a:ext>
            </a:extLst>
          </p:cNvPr>
          <p:cNvPicPr>
            <a:picLocks noChangeAspect="1"/>
          </p:cNvPicPr>
          <p:nvPr/>
        </p:nvPicPr>
        <p:blipFill>
          <a:blip r:embed="rId2"/>
          <a:stretch>
            <a:fillRect/>
          </a:stretch>
        </p:blipFill>
        <p:spPr>
          <a:xfrm>
            <a:off x="2524398" y="237351"/>
            <a:ext cx="6924402" cy="5228994"/>
          </a:xfrm>
          <a:prstGeom prst="rect">
            <a:avLst/>
          </a:prstGeom>
        </p:spPr>
      </p:pic>
      <p:sp>
        <p:nvSpPr>
          <p:cNvPr id="5" name="TextBox 4">
            <a:extLst>
              <a:ext uri="{FF2B5EF4-FFF2-40B4-BE49-F238E27FC236}">
                <a16:creationId xmlns:a16="http://schemas.microsoft.com/office/drawing/2014/main" id="{937A6B82-6D55-4C68-8BD6-8EFA81E41625}"/>
              </a:ext>
            </a:extLst>
          </p:cNvPr>
          <p:cNvSpPr txBox="1"/>
          <p:nvPr/>
        </p:nvSpPr>
        <p:spPr>
          <a:xfrm>
            <a:off x="1686187" y="5704514"/>
            <a:ext cx="3785075" cy="369332"/>
          </a:xfrm>
          <a:prstGeom prst="rect">
            <a:avLst/>
          </a:prstGeom>
          <a:noFill/>
        </p:spPr>
        <p:txBody>
          <a:bodyPr wrap="none" rtlCol="0">
            <a:spAutoFit/>
          </a:bodyPr>
          <a:lstStyle/>
          <a:p>
            <a:r>
              <a:rPr lang="en-US">
                <a:hlinkClick r:id="rId3"/>
              </a:rPr>
              <a:t>https://coast.noaa.gov/czm/evaluations/</a:t>
            </a:r>
            <a:endParaRPr lang="en-US" dirty="0"/>
          </a:p>
        </p:txBody>
      </p:sp>
    </p:spTree>
    <p:extLst>
      <p:ext uri="{BB962C8B-B14F-4D97-AF65-F5344CB8AC3E}">
        <p14:creationId xmlns:p14="http://schemas.microsoft.com/office/powerpoint/2010/main" val="3627446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F858-F444-44DA-968A-74BC18C2BD23}"/>
              </a:ext>
            </a:extLst>
          </p:cNvPr>
          <p:cNvSpPr>
            <a:spLocks noGrp="1"/>
          </p:cNvSpPr>
          <p:nvPr>
            <p:ph type="title"/>
          </p:nvPr>
        </p:nvSpPr>
        <p:spPr/>
        <p:txBody>
          <a:bodyPr/>
          <a:lstStyle/>
          <a:p>
            <a:pPr algn="ctr"/>
            <a:r>
              <a:rPr lang="en-US" dirty="0"/>
              <a:t>Resources for Communities</a:t>
            </a:r>
          </a:p>
        </p:txBody>
      </p:sp>
      <p:pic>
        <p:nvPicPr>
          <p:cNvPr id="7" name="Content Placeholder 6">
            <a:extLst>
              <a:ext uri="{FF2B5EF4-FFF2-40B4-BE49-F238E27FC236}">
                <a16:creationId xmlns:a16="http://schemas.microsoft.com/office/drawing/2014/main" id="{9604B8DF-1EFD-4DBC-8726-AEA90F5A3A47}"/>
              </a:ext>
            </a:extLst>
          </p:cNvPr>
          <p:cNvPicPr>
            <a:picLocks noGrp="1" noChangeAspect="1"/>
          </p:cNvPicPr>
          <p:nvPr>
            <p:ph idx="1"/>
          </p:nvPr>
        </p:nvPicPr>
        <p:blipFill>
          <a:blip r:embed="rId2"/>
          <a:stretch>
            <a:fillRect/>
          </a:stretch>
        </p:blipFill>
        <p:spPr>
          <a:xfrm>
            <a:off x="3181350" y="1299924"/>
            <a:ext cx="5905500" cy="4692815"/>
          </a:xfrm>
          <a:prstGeom prst="rect">
            <a:avLst/>
          </a:prstGeom>
        </p:spPr>
      </p:pic>
    </p:spTree>
    <p:extLst>
      <p:ext uri="{BB962C8B-B14F-4D97-AF65-F5344CB8AC3E}">
        <p14:creationId xmlns:p14="http://schemas.microsoft.com/office/powerpoint/2010/main" val="2069687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0EC01-46CA-46FC-BE48-3323EABA0CE2}"/>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DBB00B5A-7B8A-471E-81AE-45A0FA2C0CCB}"/>
              </a:ext>
            </a:extLst>
          </p:cNvPr>
          <p:cNvPicPr>
            <a:picLocks noGrp="1" noChangeAspect="1"/>
          </p:cNvPicPr>
          <p:nvPr>
            <p:ph idx="1"/>
          </p:nvPr>
        </p:nvPicPr>
        <p:blipFill>
          <a:blip r:embed="rId2"/>
          <a:stretch>
            <a:fillRect/>
          </a:stretch>
        </p:blipFill>
        <p:spPr>
          <a:xfrm>
            <a:off x="2800350" y="315382"/>
            <a:ext cx="6591299" cy="5597373"/>
          </a:xfrm>
          <a:prstGeom prst="rect">
            <a:avLst/>
          </a:prstGeom>
        </p:spPr>
      </p:pic>
    </p:spTree>
    <p:extLst>
      <p:ext uri="{BB962C8B-B14F-4D97-AF65-F5344CB8AC3E}">
        <p14:creationId xmlns:p14="http://schemas.microsoft.com/office/powerpoint/2010/main" val="3900136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39A14-E09F-4DCD-B4BD-0C26F72FA0D5}"/>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2CF56628-C1AD-4610-8ADB-5B4592860973}"/>
              </a:ext>
            </a:extLst>
          </p:cNvPr>
          <p:cNvSpPr>
            <a:spLocks noGrp="1"/>
          </p:cNvSpPr>
          <p:nvPr>
            <p:ph idx="1"/>
          </p:nvPr>
        </p:nvSpPr>
        <p:spPr/>
        <p:txBody>
          <a:bodyPr>
            <a:normAutofit fontScale="40000" lnSpcReduction="20000"/>
          </a:bodyPr>
          <a:lstStyle/>
          <a:p>
            <a:r>
              <a:rPr lang="en-US" dirty="0">
                <a:hlinkClick r:id="rId2"/>
              </a:rPr>
              <a:t>http://dnr.alaska.gov/mlw/aquatic/pdf/ApplicationProcess.pdf</a:t>
            </a:r>
            <a:endParaRPr lang="en-US" dirty="0"/>
          </a:p>
          <a:p>
            <a:r>
              <a:rPr lang="en-US" dirty="0">
                <a:hlinkClick r:id="rId3"/>
              </a:rPr>
              <a:t>http://dnr.alaska.gov/mlw/factsht/land_fs/aquafarm.pdf</a:t>
            </a:r>
            <a:endParaRPr lang="en-US" dirty="0"/>
          </a:p>
          <a:p>
            <a:r>
              <a:rPr lang="en-US" dirty="0">
                <a:hlinkClick r:id="rId4"/>
              </a:rPr>
              <a:t>http://dnr.alaska.gov/mlw/factsht/land_fs/gen_allow_use.pdf</a:t>
            </a:r>
            <a:endParaRPr lang="en-US" dirty="0"/>
          </a:p>
          <a:p>
            <a:r>
              <a:rPr lang="en-US" dirty="0">
                <a:hlinkClick r:id="rId5"/>
              </a:rPr>
              <a:t>http://dnr.alaska.gov/mlw/factsht/land_fs/shorefish_fs.pdf</a:t>
            </a:r>
            <a:endParaRPr lang="en-US" dirty="0"/>
          </a:p>
          <a:p>
            <a:r>
              <a:rPr lang="en-US" dirty="0">
                <a:hlinkClick r:id="rId6"/>
              </a:rPr>
              <a:t>http://dnr.alaska.gov/mlw/planning/mgtplans/nushagak_mulchatna/pdf/Appendix_A.pdf</a:t>
            </a:r>
            <a:endParaRPr lang="en-US" dirty="0"/>
          </a:p>
          <a:p>
            <a:r>
              <a:rPr lang="en-US" dirty="0">
                <a:hlinkClick r:id="rId7"/>
              </a:rPr>
              <a:t>http://dnr.alaska.gov/mlw/permit_lease/</a:t>
            </a:r>
            <a:endParaRPr lang="en-US" dirty="0"/>
          </a:p>
          <a:p>
            <a:r>
              <a:rPr lang="en-US" dirty="0">
                <a:hlinkClick r:id="rId8"/>
              </a:rPr>
              <a:t>http://dnr.alaska.gov/mlw/aquatic/pdf/ProgramFlowChart_Legal-2.pdf</a:t>
            </a:r>
            <a:endParaRPr lang="en-US" dirty="0"/>
          </a:p>
          <a:p>
            <a:r>
              <a:rPr lang="en-US" dirty="0">
                <a:hlinkClick r:id="rId2"/>
              </a:rPr>
              <a:t>http://dnr.alaska.gov/mlw/aquatic/pdf/ApplicationProcess.pdf</a:t>
            </a:r>
            <a:endParaRPr lang="en-US" dirty="0"/>
          </a:p>
          <a:p>
            <a:r>
              <a:rPr lang="en-US" dirty="0">
                <a:hlinkClick r:id="rId9"/>
              </a:rPr>
              <a:t>http://dnr.alaska.gov/mlw/aquatic/pdf/Aquatic-Farming-Application-Form-and-Instructions.pdf</a:t>
            </a:r>
            <a:endParaRPr lang="en-US" dirty="0"/>
          </a:p>
          <a:p>
            <a:r>
              <a:rPr lang="en-US" dirty="0">
                <a:hlinkClick r:id="rId10"/>
              </a:rPr>
              <a:t>https://www.wslca.org/uploads/1/2/0/9/120909261/submerged_alaska_dnr_submerged_lands_management_july_2018.pdf</a:t>
            </a:r>
            <a:endParaRPr lang="en-US" dirty="0"/>
          </a:p>
          <a:p>
            <a:r>
              <a:rPr lang="en-US" dirty="0">
                <a:hlinkClick r:id="rId11"/>
              </a:rPr>
              <a:t>https://coast.noaa.gov/data/czm/media/czm-fact-sheet.pdf</a:t>
            </a:r>
            <a:endParaRPr lang="en-US" dirty="0"/>
          </a:p>
          <a:p>
            <a:r>
              <a:rPr lang="en-US" dirty="0">
                <a:hlinkClick r:id="rId12"/>
              </a:rPr>
              <a:t>https://coastalsmartgrowth.noaa.gov/</a:t>
            </a:r>
            <a:endParaRPr lang="en-US" dirty="0"/>
          </a:p>
          <a:p>
            <a:r>
              <a:rPr lang="en-US" dirty="0">
                <a:hlinkClick r:id="rId13"/>
              </a:rPr>
              <a:t>https://coast.noaa.gov/czm/act/</a:t>
            </a:r>
            <a:endParaRPr lang="en-US" dirty="0"/>
          </a:p>
          <a:p>
            <a:endParaRPr lang="en-US" dirty="0"/>
          </a:p>
        </p:txBody>
      </p:sp>
    </p:spTree>
    <p:extLst>
      <p:ext uri="{BB962C8B-B14F-4D97-AF65-F5344CB8AC3E}">
        <p14:creationId xmlns:p14="http://schemas.microsoft.com/office/powerpoint/2010/main" val="2023424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E9248-F1F8-4F46-82A5-A24F472F2750}"/>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0FAB59F-DE47-4AA0-8AAC-A02D24D94CEF}"/>
              </a:ext>
            </a:extLst>
          </p:cNvPr>
          <p:cNvPicPr>
            <a:picLocks noGrp="1" noChangeAspect="1"/>
          </p:cNvPicPr>
          <p:nvPr>
            <p:ph idx="1"/>
          </p:nvPr>
        </p:nvPicPr>
        <p:blipFill>
          <a:blip r:embed="rId2"/>
          <a:stretch>
            <a:fillRect/>
          </a:stretch>
        </p:blipFill>
        <p:spPr>
          <a:xfrm>
            <a:off x="2329790" y="804519"/>
            <a:ext cx="7532419" cy="5094873"/>
          </a:xfrm>
          <a:prstGeom prst="rect">
            <a:avLst/>
          </a:prstGeom>
        </p:spPr>
      </p:pic>
    </p:spTree>
    <p:extLst>
      <p:ext uri="{BB962C8B-B14F-4D97-AF65-F5344CB8AC3E}">
        <p14:creationId xmlns:p14="http://schemas.microsoft.com/office/powerpoint/2010/main" val="1764038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24F1B-3EE6-4A9B-878B-F4C83F7DA78C}"/>
              </a:ext>
            </a:extLst>
          </p:cNvPr>
          <p:cNvSpPr>
            <a:spLocks noGrp="1"/>
          </p:cNvSpPr>
          <p:nvPr>
            <p:ph type="title"/>
          </p:nvPr>
        </p:nvSpPr>
        <p:spPr/>
        <p:txBody>
          <a:bodyPr/>
          <a:lstStyle/>
          <a:p>
            <a:r>
              <a:rPr lang="en-US" dirty="0"/>
              <a:t>Allowed, Permit, or Lease Required? </a:t>
            </a:r>
          </a:p>
        </p:txBody>
      </p:sp>
      <p:pic>
        <p:nvPicPr>
          <p:cNvPr id="5" name="Content Placeholder 4" descr="A screenshot of a cell phone&#10;&#10;Description automatically generated">
            <a:extLst>
              <a:ext uri="{FF2B5EF4-FFF2-40B4-BE49-F238E27FC236}">
                <a16:creationId xmlns:a16="http://schemas.microsoft.com/office/drawing/2014/main" id="{68E58DE7-61B9-4D65-9992-C0E6A41EDC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7279" y="1690688"/>
            <a:ext cx="8777441" cy="4351338"/>
          </a:xfrm>
        </p:spPr>
      </p:pic>
    </p:spTree>
    <p:extLst>
      <p:ext uri="{BB962C8B-B14F-4D97-AF65-F5344CB8AC3E}">
        <p14:creationId xmlns:p14="http://schemas.microsoft.com/office/powerpoint/2010/main" val="3722649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D2F20-1082-4104-93D2-DC02D63DA69C}"/>
              </a:ext>
            </a:extLst>
          </p:cNvPr>
          <p:cNvSpPr>
            <a:spLocks noGrp="1"/>
          </p:cNvSpPr>
          <p:nvPr>
            <p:ph type="title"/>
          </p:nvPr>
        </p:nvSpPr>
        <p:spPr/>
        <p:txBody>
          <a:bodyPr/>
          <a:lstStyle/>
          <a:p>
            <a:r>
              <a:rPr lang="en-US" dirty="0"/>
              <a:t>Generally Allowed Uses</a:t>
            </a:r>
          </a:p>
        </p:txBody>
      </p:sp>
      <p:sp>
        <p:nvSpPr>
          <p:cNvPr id="3" name="Content Placeholder 2">
            <a:extLst>
              <a:ext uri="{FF2B5EF4-FFF2-40B4-BE49-F238E27FC236}">
                <a16:creationId xmlns:a16="http://schemas.microsoft.com/office/drawing/2014/main" id="{9A3B436D-1ACC-4CCC-AEBF-A86D7B1ED3DF}"/>
              </a:ext>
            </a:extLst>
          </p:cNvPr>
          <p:cNvSpPr>
            <a:spLocks noGrp="1"/>
          </p:cNvSpPr>
          <p:nvPr>
            <p:ph idx="1"/>
          </p:nvPr>
        </p:nvSpPr>
        <p:spPr/>
        <p:txBody>
          <a:bodyPr>
            <a:normAutofit fontScale="70000" lnSpcReduction="20000"/>
          </a:bodyPr>
          <a:lstStyle/>
          <a:p>
            <a:r>
              <a:rPr lang="en-US" dirty="0"/>
              <a:t>As provided in 11 AAC 96.020, the following uses and activities are generally allowed on state land managed by the Division of Mining, Land and Water - do not require a permit from the Division of Mining, Land and Water. </a:t>
            </a:r>
          </a:p>
          <a:p>
            <a:r>
              <a:rPr lang="en-US" dirty="0"/>
              <a:t>Travel across state lands</a:t>
            </a:r>
          </a:p>
          <a:p>
            <a:r>
              <a:rPr lang="en-US" dirty="0"/>
              <a:t>Aircraft Landing</a:t>
            </a:r>
          </a:p>
          <a:p>
            <a:r>
              <a:rPr lang="en-US" dirty="0"/>
              <a:t>Watercraft Landing</a:t>
            </a:r>
          </a:p>
          <a:p>
            <a:r>
              <a:rPr lang="en-US" dirty="0"/>
              <a:t>Anchoring mooring buoy</a:t>
            </a:r>
          </a:p>
          <a:p>
            <a:r>
              <a:rPr lang="en-US" dirty="0"/>
              <a:t>Hunting, Fishing, Trapping, and Gathering</a:t>
            </a:r>
          </a:p>
          <a:p>
            <a:r>
              <a:rPr lang="en-US" dirty="0"/>
              <a:t>Recreational Gold panning/ prospecting and suction dredging</a:t>
            </a:r>
          </a:p>
          <a:p>
            <a:r>
              <a:rPr lang="en-US" dirty="0"/>
              <a:t>Temporary camping </a:t>
            </a:r>
          </a:p>
          <a:p>
            <a:r>
              <a:rPr lang="en-US" dirty="0"/>
              <a:t>These uses generally occur without damaging the land, including shoreland, tideland, and submerged land. </a:t>
            </a:r>
          </a:p>
        </p:txBody>
      </p:sp>
    </p:spTree>
    <p:extLst>
      <p:ext uri="{BB962C8B-B14F-4D97-AF65-F5344CB8AC3E}">
        <p14:creationId xmlns:p14="http://schemas.microsoft.com/office/powerpoint/2010/main" val="19901072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AC01-B601-4145-84E3-10048AD0FAD9}"/>
              </a:ext>
            </a:extLst>
          </p:cNvPr>
          <p:cNvSpPr>
            <a:spLocks noGrp="1"/>
          </p:cNvSpPr>
          <p:nvPr>
            <p:ph type="title"/>
          </p:nvPr>
        </p:nvSpPr>
        <p:spPr>
          <a:xfrm>
            <a:off x="1451579" y="804519"/>
            <a:ext cx="9603275" cy="1049235"/>
          </a:xfrm>
        </p:spPr>
        <p:txBody>
          <a:bodyPr>
            <a:normAutofit/>
          </a:bodyPr>
          <a:lstStyle/>
          <a:p>
            <a:r>
              <a:rPr lang="en-US" dirty="0"/>
              <a:t>Generally allowed Mining Uses</a:t>
            </a:r>
          </a:p>
        </p:txBody>
      </p:sp>
      <p:sp>
        <p:nvSpPr>
          <p:cNvPr id="3" name="Content Placeholder 2">
            <a:extLst>
              <a:ext uri="{FF2B5EF4-FFF2-40B4-BE49-F238E27FC236}">
                <a16:creationId xmlns:a16="http://schemas.microsoft.com/office/drawing/2014/main" id="{BCB8B934-23F7-4BBC-B746-69E70FD6AB87}"/>
              </a:ext>
            </a:extLst>
          </p:cNvPr>
          <p:cNvSpPr>
            <a:spLocks noGrp="1"/>
          </p:cNvSpPr>
          <p:nvPr>
            <p:ph idx="1"/>
          </p:nvPr>
        </p:nvSpPr>
        <p:spPr>
          <a:xfrm>
            <a:off x="1451579" y="2015734"/>
            <a:ext cx="4162555" cy="3450613"/>
          </a:xfrm>
        </p:spPr>
        <p:txBody>
          <a:bodyPr>
            <a:normAutofit/>
          </a:bodyPr>
          <a:lstStyle/>
          <a:p>
            <a:pPr>
              <a:lnSpc>
                <a:spcPct val="110000"/>
              </a:lnSpc>
            </a:pPr>
            <a:r>
              <a:rPr lang="en-US" sz="1600"/>
              <a:t>Recreational gold panning; hard-rock mineral prospecting or mining using light portable field equipment, such as a hand-operated pick, shovel, pan, earth auger, or a backpack power drill or auger; </a:t>
            </a:r>
          </a:p>
          <a:p>
            <a:pPr>
              <a:lnSpc>
                <a:spcPct val="110000"/>
              </a:lnSpc>
            </a:pPr>
            <a:r>
              <a:rPr lang="en-US" sz="1600"/>
              <a:t>Suction dredging using a suction dredge with a nozzle intake of six inches or less, powered by an engine of 18 horsepower or less, and pumping no more than 30,000 gallons of water per day. An authorization is required from ADF&amp;G-Habitat prior to dredging in fish bearing streams.</a:t>
            </a:r>
          </a:p>
          <a:p>
            <a:pPr>
              <a:lnSpc>
                <a:spcPct val="110000"/>
              </a:lnSpc>
            </a:pPr>
            <a:endParaRPr lang="en-US" sz="1600"/>
          </a:p>
        </p:txBody>
      </p:sp>
      <p:pic>
        <p:nvPicPr>
          <p:cNvPr id="4" name="Picture 3">
            <a:extLst>
              <a:ext uri="{FF2B5EF4-FFF2-40B4-BE49-F238E27FC236}">
                <a16:creationId xmlns:a16="http://schemas.microsoft.com/office/drawing/2014/main" id="{E6B9B14B-EA4D-496D-B43C-9444683FE3EE}"/>
              </a:ext>
            </a:extLst>
          </p:cNvPr>
          <p:cNvPicPr>
            <a:picLocks noChangeAspect="1"/>
          </p:cNvPicPr>
          <p:nvPr/>
        </p:nvPicPr>
        <p:blipFill>
          <a:blip r:embed="rId2"/>
          <a:stretch>
            <a:fillRect/>
          </a:stretch>
        </p:blipFill>
        <p:spPr>
          <a:xfrm>
            <a:off x="5722936" y="2056099"/>
            <a:ext cx="6151119" cy="3413870"/>
          </a:xfrm>
          <a:prstGeom prst="rect">
            <a:avLst/>
          </a:prstGeom>
        </p:spPr>
      </p:pic>
    </p:spTree>
    <p:extLst>
      <p:ext uri="{BB962C8B-B14F-4D97-AF65-F5344CB8AC3E}">
        <p14:creationId xmlns:p14="http://schemas.microsoft.com/office/powerpoint/2010/main" val="3090159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73F16-E3FB-491B-908B-70B60212A4F7}"/>
              </a:ext>
            </a:extLst>
          </p:cNvPr>
          <p:cNvSpPr>
            <a:spLocks noGrp="1"/>
          </p:cNvSpPr>
          <p:nvPr>
            <p:ph type="title"/>
          </p:nvPr>
        </p:nvSpPr>
        <p:spPr/>
        <p:txBody>
          <a:bodyPr/>
          <a:lstStyle/>
          <a:p>
            <a:r>
              <a:rPr lang="en-US" dirty="0"/>
              <a:t>Fine print for generally allowed uses</a:t>
            </a:r>
          </a:p>
        </p:txBody>
      </p:sp>
      <p:sp>
        <p:nvSpPr>
          <p:cNvPr id="3" name="Content Placeholder 2">
            <a:extLst>
              <a:ext uri="{FF2B5EF4-FFF2-40B4-BE49-F238E27FC236}">
                <a16:creationId xmlns:a16="http://schemas.microsoft.com/office/drawing/2014/main" id="{0BC68655-EE97-4DFD-A143-BCBBF67FAB6D}"/>
              </a:ext>
            </a:extLst>
          </p:cNvPr>
          <p:cNvSpPr>
            <a:spLocks noGrp="1"/>
          </p:cNvSpPr>
          <p:nvPr>
            <p:ph idx="1"/>
          </p:nvPr>
        </p:nvSpPr>
        <p:spPr/>
        <p:txBody>
          <a:bodyPr>
            <a:normAutofit lnSpcReduction="10000"/>
          </a:bodyPr>
          <a:lstStyle/>
          <a:p>
            <a:r>
              <a:rPr lang="en-US" dirty="0"/>
              <a:t>Before beginning an activity on state land, the user should check to be sure it is generally allowed in that particular area.</a:t>
            </a:r>
          </a:p>
          <a:p>
            <a:r>
              <a:rPr lang="en-US" dirty="0"/>
              <a:t>--  Note that this list does not apply to state parks, nor to land owned or managed by other state agencies such as the University of Alaska, Alaska Mental Health Trust, Department of Transportation and Public Facilities, or the Alaska Railroad. </a:t>
            </a:r>
          </a:p>
          <a:p>
            <a:r>
              <a:rPr lang="en-US" dirty="0"/>
              <a:t>You may need other state, federal or borough permits for these uses or activities. Permits can be required from the Army Corps of Engineers, Department of Environmental Conservation, the Environmental Protection Agency, Alaska Department of Fish and Game Habitat Division (</a:t>
            </a:r>
            <a:r>
              <a:rPr lang="en-US" dirty="0" err="1"/>
              <a:t>ADF&amp;GHabitat</a:t>
            </a:r>
            <a:r>
              <a:rPr lang="en-US" dirty="0"/>
              <a:t>). </a:t>
            </a:r>
          </a:p>
        </p:txBody>
      </p:sp>
    </p:spTree>
    <p:extLst>
      <p:ext uri="{BB962C8B-B14F-4D97-AF65-F5344CB8AC3E}">
        <p14:creationId xmlns:p14="http://schemas.microsoft.com/office/powerpoint/2010/main" val="3390426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E4925-4004-4438-B809-A85A336C759C}"/>
              </a:ext>
            </a:extLst>
          </p:cNvPr>
          <p:cNvSpPr>
            <a:spLocks noGrp="1"/>
          </p:cNvSpPr>
          <p:nvPr>
            <p:ph type="title"/>
          </p:nvPr>
        </p:nvSpPr>
        <p:spPr/>
        <p:txBody>
          <a:bodyPr/>
          <a:lstStyle/>
          <a:p>
            <a:r>
              <a:rPr lang="en-US" dirty="0"/>
              <a:t>Permits</a:t>
            </a:r>
          </a:p>
        </p:txBody>
      </p:sp>
      <p:sp>
        <p:nvSpPr>
          <p:cNvPr id="3" name="Content Placeholder 2">
            <a:extLst>
              <a:ext uri="{FF2B5EF4-FFF2-40B4-BE49-F238E27FC236}">
                <a16:creationId xmlns:a16="http://schemas.microsoft.com/office/drawing/2014/main" id="{EFF50341-25FF-4154-8176-308B37078185}"/>
              </a:ext>
            </a:extLst>
          </p:cNvPr>
          <p:cNvSpPr>
            <a:spLocks noGrp="1"/>
          </p:cNvSpPr>
          <p:nvPr>
            <p:ph idx="1"/>
          </p:nvPr>
        </p:nvSpPr>
        <p:spPr/>
        <p:txBody>
          <a:bodyPr>
            <a:normAutofit fontScale="70000" lnSpcReduction="20000"/>
          </a:bodyPr>
          <a:lstStyle/>
          <a:p>
            <a:r>
              <a:rPr lang="en-US" dirty="0"/>
              <a:t>Semi – permanent placements or projects</a:t>
            </a:r>
          </a:p>
          <a:p>
            <a:r>
              <a:rPr lang="en-US" dirty="0"/>
              <a:t>Mineral Exploration and mining</a:t>
            </a:r>
          </a:p>
          <a:p>
            <a:r>
              <a:rPr lang="en-US" dirty="0"/>
              <a:t>Placer mining</a:t>
            </a:r>
          </a:p>
          <a:p>
            <a:r>
              <a:rPr lang="en-US" dirty="0"/>
              <a:t>Temporary water withdrawal</a:t>
            </a:r>
          </a:p>
          <a:p>
            <a:r>
              <a:rPr lang="en-US" dirty="0"/>
              <a:t>Commercial Recreation activities</a:t>
            </a:r>
          </a:p>
          <a:p>
            <a:r>
              <a:rPr lang="en-US" dirty="0"/>
              <a:t>Weir</a:t>
            </a:r>
          </a:p>
          <a:p>
            <a:r>
              <a:rPr lang="en-US" dirty="0"/>
              <a:t>Floating dock</a:t>
            </a:r>
          </a:p>
          <a:p>
            <a:r>
              <a:rPr lang="en-US" dirty="0"/>
              <a:t>May require public notice of application</a:t>
            </a:r>
          </a:p>
          <a:p>
            <a:r>
              <a:rPr lang="en-US" dirty="0"/>
              <a:t>Generally follow Upland Permitting Statutes with AK DNR Mining Lands and Water :</a:t>
            </a:r>
            <a:r>
              <a:rPr lang="en-US" dirty="0">
                <a:hlinkClick r:id="rId2"/>
              </a:rPr>
              <a:t>http://dnr.alaska.gov/</a:t>
            </a:r>
            <a:r>
              <a:rPr lang="en-US" dirty="0" err="1">
                <a:hlinkClick r:id="rId2"/>
              </a:rPr>
              <a:t>mlw</a:t>
            </a:r>
            <a:r>
              <a:rPr lang="en-US" dirty="0">
                <a:hlinkClick r:id="rId2"/>
              </a:rPr>
              <a:t>/</a:t>
            </a:r>
            <a:r>
              <a:rPr lang="en-US" dirty="0" err="1">
                <a:hlinkClick r:id="rId2"/>
              </a:rPr>
              <a:t>permit_lease</a:t>
            </a:r>
            <a:r>
              <a:rPr lang="en-US" dirty="0">
                <a:hlinkClick r:id="rId2"/>
              </a:rPr>
              <a:t>/</a:t>
            </a:r>
            <a:endParaRPr lang="en-US" dirty="0"/>
          </a:p>
          <a:p>
            <a:r>
              <a:rPr lang="en-US" dirty="0"/>
              <a:t>With Additional Surveying of Tidal Zone and planned Construction.</a:t>
            </a:r>
          </a:p>
          <a:p>
            <a:pPr marL="0" indent="0">
              <a:buNone/>
            </a:pPr>
            <a:endParaRPr lang="en-US" dirty="0"/>
          </a:p>
        </p:txBody>
      </p:sp>
      <p:pic>
        <p:nvPicPr>
          <p:cNvPr id="5" name="Picture 4">
            <a:extLst>
              <a:ext uri="{FF2B5EF4-FFF2-40B4-BE49-F238E27FC236}">
                <a16:creationId xmlns:a16="http://schemas.microsoft.com/office/drawing/2014/main" id="{9BE7855F-AC31-41C8-9EAE-0EA612297D78}"/>
              </a:ext>
            </a:extLst>
          </p:cNvPr>
          <p:cNvPicPr>
            <a:picLocks noChangeAspect="1"/>
          </p:cNvPicPr>
          <p:nvPr/>
        </p:nvPicPr>
        <p:blipFill>
          <a:blip r:embed="rId3"/>
          <a:stretch>
            <a:fillRect/>
          </a:stretch>
        </p:blipFill>
        <p:spPr>
          <a:xfrm>
            <a:off x="6509353" y="1783010"/>
            <a:ext cx="3891947" cy="2989015"/>
          </a:xfrm>
          <a:prstGeom prst="rect">
            <a:avLst/>
          </a:prstGeom>
        </p:spPr>
      </p:pic>
    </p:spTree>
    <p:extLst>
      <p:ext uri="{BB962C8B-B14F-4D97-AF65-F5344CB8AC3E}">
        <p14:creationId xmlns:p14="http://schemas.microsoft.com/office/powerpoint/2010/main" val="2104799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0FD96-8577-4BEB-8F90-B5051310CF71}"/>
              </a:ext>
            </a:extLst>
          </p:cNvPr>
          <p:cNvSpPr>
            <a:spLocks noGrp="1"/>
          </p:cNvSpPr>
          <p:nvPr>
            <p:ph type="title"/>
          </p:nvPr>
        </p:nvSpPr>
        <p:spPr/>
        <p:txBody>
          <a:bodyPr/>
          <a:lstStyle/>
          <a:p>
            <a:r>
              <a:rPr lang="en-US" dirty="0"/>
              <a:t>Leases and Easements</a:t>
            </a:r>
          </a:p>
        </p:txBody>
      </p:sp>
      <p:sp>
        <p:nvSpPr>
          <p:cNvPr id="3" name="Content Placeholder 2">
            <a:extLst>
              <a:ext uri="{FF2B5EF4-FFF2-40B4-BE49-F238E27FC236}">
                <a16:creationId xmlns:a16="http://schemas.microsoft.com/office/drawing/2014/main" id="{5EEAF80B-46CB-4970-99D7-DF32040EBB4B}"/>
              </a:ext>
            </a:extLst>
          </p:cNvPr>
          <p:cNvSpPr>
            <a:spLocks noGrp="1"/>
          </p:cNvSpPr>
          <p:nvPr>
            <p:ph idx="1"/>
          </p:nvPr>
        </p:nvSpPr>
        <p:spPr/>
        <p:txBody>
          <a:bodyPr>
            <a:normAutofit fontScale="92500" lnSpcReduction="20000"/>
          </a:bodyPr>
          <a:lstStyle/>
          <a:p>
            <a:r>
              <a:rPr lang="en-US" dirty="0"/>
              <a:t>Rights-of-Way</a:t>
            </a:r>
          </a:p>
          <a:p>
            <a:r>
              <a:rPr lang="en-US" dirty="0"/>
              <a:t>Utility easements</a:t>
            </a:r>
          </a:p>
          <a:p>
            <a:r>
              <a:rPr lang="en-US" dirty="0"/>
              <a:t>Boat launch</a:t>
            </a:r>
          </a:p>
          <a:p>
            <a:r>
              <a:rPr lang="en-US" dirty="0"/>
              <a:t>Aquatic Farming Sites </a:t>
            </a:r>
          </a:p>
          <a:p>
            <a:r>
              <a:rPr lang="en-US" dirty="0"/>
              <a:t>Marine access facilities, </a:t>
            </a:r>
            <a:r>
              <a:rPr lang="en-US" dirty="0" err="1"/>
              <a:t>ie</a:t>
            </a:r>
            <a:r>
              <a:rPr lang="en-US" dirty="0"/>
              <a:t>. Commercial docks</a:t>
            </a:r>
          </a:p>
          <a:p>
            <a:pPr marL="0" indent="0">
              <a:buNone/>
            </a:pPr>
            <a:endParaRPr lang="en-US" dirty="0"/>
          </a:p>
          <a:p>
            <a:r>
              <a:rPr lang="en-US" dirty="0"/>
              <a:t>Public notice of Application is required</a:t>
            </a:r>
          </a:p>
          <a:p>
            <a:r>
              <a:rPr lang="en-US" dirty="0"/>
              <a:t>Best Interest Finding is required</a:t>
            </a:r>
          </a:p>
        </p:txBody>
      </p:sp>
      <p:pic>
        <p:nvPicPr>
          <p:cNvPr id="4" name="Picture 3">
            <a:extLst>
              <a:ext uri="{FF2B5EF4-FFF2-40B4-BE49-F238E27FC236}">
                <a16:creationId xmlns:a16="http://schemas.microsoft.com/office/drawing/2014/main" id="{84217151-2078-4130-9866-120867C29736}"/>
              </a:ext>
            </a:extLst>
          </p:cNvPr>
          <p:cNvPicPr>
            <a:picLocks noChangeAspect="1"/>
          </p:cNvPicPr>
          <p:nvPr/>
        </p:nvPicPr>
        <p:blipFill>
          <a:blip r:embed="rId2"/>
          <a:stretch>
            <a:fillRect/>
          </a:stretch>
        </p:blipFill>
        <p:spPr>
          <a:xfrm>
            <a:off x="6591300" y="1688400"/>
            <a:ext cx="5181600" cy="4105275"/>
          </a:xfrm>
          <a:prstGeom prst="rect">
            <a:avLst/>
          </a:prstGeom>
        </p:spPr>
      </p:pic>
    </p:spTree>
    <p:extLst>
      <p:ext uri="{BB962C8B-B14F-4D97-AF65-F5344CB8AC3E}">
        <p14:creationId xmlns:p14="http://schemas.microsoft.com/office/powerpoint/2010/main" val="249462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11</TotalTime>
  <Words>2035</Words>
  <Application>Microsoft Office PowerPoint</Application>
  <PresentationFormat>Widescreen</PresentationFormat>
  <Paragraphs>137</Paragraphs>
  <Slides>26</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Gill Sans MT</vt:lpstr>
      <vt:lpstr>Gallery</vt:lpstr>
      <vt:lpstr>Alaska Tideland Leases and Permits</vt:lpstr>
      <vt:lpstr>AK Tidelands</vt:lpstr>
      <vt:lpstr>PowerPoint Presentation</vt:lpstr>
      <vt:lpstr>Allowed, Permit, or Lease Required? </vt:lpstr>
      <vt:lpstr>Generally Allowed Uses</vt:lpstr>
      <vt:lpstr>Generally allowed Mining Uses</vt:lpstr>
      <vt:lpstr>Fine print for generally allowed uses</vt:lpstr>
      <vt:lpstr>Permits</vt:lpstr>
      <vt:lpstr>Leases and Easements</vt:lpstr>
      <vt:lpstr>Aquatic farm application</vt:lpstr>
      <vt:lpstr>Application Process</vt:lpstr>
      <vt:lpstr>The following is a general time-table for processing a Tideland lease: </vt:lpstr>
      <vt:lpstr>PowerPoint Presentation</vt:lpstr>
      <vt:lpstr>Shore Fishery Lease</vt:lpstr>
      <vt:lpstr>Accreted Lands</vt:lpstr>
      <vt:lpstr>PowerPoint Presentation</vt:lpstr>
      <vt:lpstr>Coastal Zone Management act  </vt:lpstr>
      <vt:lpstr>COASTAL ZONE MANAGEMENT PROGRAM REGULATIONS  CFR  Title 15 → Subtitle B → Chapter IX → Subchapter B → Part 923   </vt:lpstr>
      <vt:lpstr>Purpose and Scope</vt:lpstr>
      <vt:lpstr>Purpose and Scope </vt:lpstr>
      <vt:lpstr>Federal Funding </vt:lpstr>
      <vt:lpstr>PowerPoint Presentation</vt:lpstr>
      <vt:lpstr>PowerPoint Presentation</vt:lpstr>
      <vt:lpstr>Resources for Communities</vt:lpstr>
      <vt:lpstr>PowerPoint Presentation</vt:lpstr>
      <vt:lpstr>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Alaska Tideland Leases and Permits</dc:title>
  <dc:creator>Croix Fylpaa</dc:creator>
  <cp:lastModifiedBy>Croix Fylpaa</cp:lastModifiedBy>
  <cp:revision>2</cp:revision>
  <dcterms:created xsi:type="dcterms:W3CDTF">2020-04-02T00:51:06Z</dcterms:created>
  <dcterms:modified xsi:type="dcterms:W3CDTF">2020-04-02T01:02:08Z</dcterms:modified>
</cp:coreProperties>
</file>